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tags/tag39.xml" ContentType="application/vnd.openxmlformats-officedocument.presentationml.tags+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notesSlides/notesSlide38.xml" ContentType="application/vnd.openxmlformats-officedocument.presentationml.notesSlide+xml"/>
  <Override PartName="/ppt/tags/tag42.xml" ContentType="application/vnd.openxmlformats-officedocument.presentationml.tags+xml"/>
  <Override PartName="/ppt/notesSlides/notesSlide39.xml" ContentType="application/vnd.openxmlformats-officedocument.presentationml.notesSlide+xml"/>
  <Override PartName="/ppt/tags/tag4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notesSlides/notesSlide41.xml" ContentType="application/vnd.openxmlformats-officedocument.presentationml.notesSlide+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ppt/tags/tag47.xml" ContentType="application/vnd.openxmlformats-officedocument.presentationml.tags+xml"/>
  <Override PartName="/ppt/notesSlides/notesSlide44.xml" ContentType="application/vnd.openxmlformats-officedocument.presentationml.notesSlide+xml"/>
  <Override PartName="/ppt/tags/tag48.xml" ContentType="application/vnd.openxmlformats-officedocument.presentationml.tags+xml"/>
  <Override PartName="/ppt/notesSlides/notesSlide45.xml" ContentType="application/vnd.openxmlformats-officedocument.presentationml.notesSlide+xml"/>
  <Override PartName="/ppt/tags/tag49.xml" ContentType="application/vnd.openxmlformats-officedocument.presentationml.tags+xml"/>
  <Override PartName="/ppt/notesSlides/notesSlide46.xml" ContentType="application/vnd.openxmlformats-officedocument.presentationml.notesSlide+xml"/>
  <Override PartName="/ppt/tags/tag50.xml" ContentType="application/vnd.openxmlformats-officedocument.presentationml.tags+xml"/>
  <Override PartName="/ppt/notesSlides/notesSlide47.xml" ContentType="application/vnd.openxmlformats-officedocument.presentationml.notesSlide+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tags/tag53.xml" ContentType="application/vnd.openxmlformats-officedocument.presentationml.tags+xml"/>
  <Override PartName="/ppt/notesSlides/notesSlide50.xml" ContentType="application/vnd.openxmlformats-officedocument.presentationml.notesSlide+xml"/>
  <Override PartName="/ppt/tags/tag54.xml" ContentType="application/vnd.openxmlformats-officedocument.presentationml.tags+xml"/>
  <Override PartName="/ppt/notesSlides/notesSlide51.xml" ContentType="application/vnd.openxmlformats-officedocument.presentationml.notesSlide+xml"/>
  <Override PartName="/ppt/tags/tag55.xml" ContentType="application/vnd.openxmlformats-officedocument.presentationml.tags+xml"/>
  <Override PartName="/ppt/notesSlides/notesSlide52.xml" ContentType="application/vnd.openxmlformats-officedocument.presentationml.notesSlide+xml"/>
  <Override PartName="/ppt/tags/tag56.xml" ContentType="application/vnd.openxmlformats-officedocument.presentationml.tags+xml"/>
  <Override PartName="/ppt/notesSlides/notesSlide53.xml" ContentType="application/vnd.openxmlformats-officedocument.presentationml.notesSlide+xml"/>
  <Override PartName="/ppt/tags/tag57.xml" ContentType="application/vnd.openxmlformats-officedocument.presentationml.tags+xml"/>
  <Override PartName="/ppt/notesSlides/notesSlide54.xml" ContentType="application/vnd.openxmlformats-officedocument.presentationml.notesSlide+xml"/>
  <Override PartName="/ppt/tags/tag58.xml" ContentType="application/vnd.openxmlformats-officedocument.presentationml.tags+xml"/>
  <Override PartName="/ppt/notesSlides/notesSlide55.xml" ContentType="application/vnd.openxmlformats-officedocument.presentationml.notesSlide+xml"/>
  <Override PartName="/ppt/tags/tag59.xml" ContentType="application/vnd.openxmlformats-officedocument.presentationml.tags+xml"/>
  <Override PartName="/ppt/notesSlides/notesSlide56.xml" ContentType="application/vnd.openxmlformats-officedocument.presentationml.notesSlide+xml"/>
  <Override PartName="/ppt/tags/tag60.xml" ContentType="application/vnd.openxmlformats-officedocument.presentationml.tags+xml"/>
  <Override PartName="/ppt/notesSlides/notesSlide57.xml" ContentType="application/vnd.openxmlformats-officedocument.presentationml.notesSlide+xml"/>
  <Override PartName="/ppt/tags/tag61.xml" ContentType="application/vnd.openxmlformats-officedocument.presentationml.tags+xml"/>
  <Override PartName="/ppt/notesSlides/notesSlide58.xml" ContentType="application/vnd.openxmlformats-officedocument.presentationml.notesSlide+xml"/>
  <Override PartName="/ppt/tags/tag62.xml" ContentType="application/vnd.openxmlformats-officedocument.presentationml.tags+xml"/>
  <Override PartName="/ppt/notesSlides/notesSlide59.xml" ContentType="application/vnd.openxmlformats-officedocument.presentationml.notesSlide+xml"/>
  <Override PartName="/ppt/tags/tag63.xml" ContentType="application/vnd.openxmlformats-officedocument.presentationml.tags+xml"/>
  <Override PartName="/ppt/notesSlides/notesSlide60.xml" ContentType="application/vnd.openxmlformats-officedocument.presentationml.notesSlide+xml"/>
  <Override PartName="/ppt/tags/tag64.xml" ContentType="application/vnd.openxmlformats-officedocument.presentationml.tags+xml"/>
  <Override PartName="/ppt/notesSlides/notesSlide61.xml" ContentType="application/vnd.openxmlformats-officedocument.presentationml.notesSlide+xml"/>
  <Override PartName="/ppt/tags/tag65.xml" ContentType="application/vnd.openxmlformats-officedocument.presentationml.tags+xml"/>
  <Override PartName="/ppt/notesSlides/notesSlide62.xml" ContentType="application/vnd.openxmlformats-officedocument.presentationml.notesSlide+xml"/>
  <Override PartName="/ppt/tags/tag66.xml" ContentType="application/vnd.openxmlformats-officedocument.presentationml.tags+xml"/>
  <Override PartName="/ppt/notesSlides/notesSlide63.xml" ContentType="application/vnd.openxmlformats-officedocument.presentationml.notesSlide+xml"/>
  <Override PartName="/ppt/tags/tag67.xml" ContentType="application/vnd.openxmlformats-officedocument.presentationml.tags+xml"/>
  <Override PartName="/ppt/notesSlides/notesSlide64.xml" ContentType="application/vnd.openxmlformats-officedocument.presentationml.notesSlide+xml"/>
  <Override PartName="/ppt/tags/tag68.xml" ContentType="application/vnd.openxmlformats-officedocument.presentationml.tags+xml"/>
  <Override PartName="/ppt/notesSlides/notesSlide65.xml" ContentType="application/vnd.openxmlformats-officedocument.presentationml.notesSlide+xml"/>
  <Override PartName="/ppt/tags/tag69.xml" ContentType="application/vnd.openxmlformats-officedocument.presentationml.tags+xml"/>
  <Override PartName="/ppt/notesSlides/notesSlide66.xml" ContentType="application/vnd.openxmlformats-officedocument.presentationml.notesSlide+xml"/>
  <Override PartName="/ppt/tags/tag70.xml" ContentType="application/vnd.openxmlformats-officedocument.presentationml.tags+xml"/>
  <Override PartName="/ppt/notesSlides/notesSlide67.xml" ContentType="application/vnd.openxmlformats-officedocument.presentationml.notesSlide+xml"/>
  <Override PartName="/ppt/tags/tag71.xml" ContentType="application/vnd.openxmlformats-officedocument.presentationml.tags+xml"/>
  <Override PartName="/ppt/notesSlides/notesSlide68.xml" ContentType="application/vnd.openxmlformats-officedocument.presentationml.notesSlide+xml"/>
  <Override PartName="/ppt/tags/tag72.xml" ContentType="application/vnd.openxmlformats-officedocument.presentationml.tags+xml"/>
  <Override PartName="/ppt/notesSlides/notesSlide69.xml" ContentType="application/vnd.openxmlformats-officedocument.presentationml.notesSlide+xml"/>
  <Override PartName="/ppt/tags/tag73.xml" ContentType="application/vnd.openxmlformats-officedocument.presentationml.tags+xml"/>
  <Override PartName="/ppt/notesSlides/notesSlide7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4"/>
  </p:notesMasterIdLst>
  <p:sldIdLst>
    <p:sldId id="513" r:id="rId2"/>
    <p:sldId id="730" r:id="rId3"/>
    <p:sldId id="1070" r:id="rId4"/>
    <p:sldId id="1071" r:id="rId5"/>
    <p:sldId id="1053" r:id="rId6"/>
    <p:sldId id="763" r:id="rId7"/>
    <p:sldId id="883" r:id="rId8"/>
    <p:sldId id="924" r:id="rId9"/>
    <p:sldId id="1055" r:id="rId10"/>
    <p:sldId id="1056" r:id="rId11"/>
    <p:sldId id="1057" r:id="rId12"/>
    <p:sldId id="1059" r:id="rId13"/>
    <p:sldId id="876" r:id="rId14"/>
    <p:sldId id="1058" r:id="rId15"/>
    <p:sldId id="759" r:id="rId16"/>
    <p:sldId id="788" r:id="rId17"/>
    <p:sldId id="790" r:id="rId18"/>
    <p:sldId id="927" r:id="rId19"/>
    <p:sldId id="928" r:id="rId20"/>
    <p:sldId id="929" r:id="rId21"/>
    <p:sldId id="886" r:id="rId22"/>
    <p:sldId id="792" r:id="rId23"/>
    <p:sldId id="881" r:id="rId24"/>
    <p:sldId id="930" r:id="rId25"/>
    <p:sldId id="795" r:id="rId26"/>
    <p:sldId id="959" r:id="rId27"/>
    <p:sldId id="931" r:id="rId28"/>
    <p:sldId id="812" r:id="rId29"/>
    <p:sldId id="960" r:id="rId30"/>
    <p:sldId id="808" r:id="rId31"/>
    <p:sldId id="961" r:id="rId32"/>
    <p:sldId id="932" r:id="rId33"/>
    <p:sldId id="919" r:id="rId34"/>
    <p:sldId id="933" r:id="rId35"/>
    <p:sldId id="962" r:id="rId36"/>
    <p:sldId id="963" r:id="rId37"/>
    <p:sldId id="920" r:id="rId38"/>
    <p:sldId id="1060" r:id="rId39"/>
    <p:sldId id="1061" r:id="rId40"/>
    <p:sldId id="771" r:id="rId41"/>
    <p:sldId id="865" r:id="rId42"/>
    <p:sldId id="934" r:id="rId43"/>
    <p:sldId id="935" r:id="rId44"/>
    <p:sldId id="964" r:id="rId45"/>
    <p:sldId id="936" r:id="rId46"/>
    <p:sldId id="937" r:id="rId47"/>
    <p:sldId id="938" r:id="rId48"/>
    <p:sldId id="939" r:id="rId49"/>
    <p:sldId id="940" r:id="rId50"/>
    <p:sldId id="941" r:id="rId51"/>
    <p:sldId id="945" r:id="rId52"/>
    <p:sldId id="942" r:id="rId53"/>
    <p:sldId id="965" r:id="rId54"/>
    <p:sldId id="1062" r:id="rId55"/>
    <p:sldId id="946" r:id="rId56"/>
    <p:sldId id="947" r:id="rId57"/>
    <p:sldId id="966" r:id="rId58"/>
    <p:sldId id="948" r:id="rId59"/>
    <p:sldId id="949" r:id="rId60"/>
    <p:sldId id="950" r:id="rId61"/>
    <p:sldId id="951" r:id="rId62"/>
    <p:sldId id="953" r:id="rId63"/>
    <p:sldId id="1063" r:id="rId64"/>
    <p:sldId id="954" r:id="rId65"/>
    <p:sldId id="955" r:id="rId66"/>
    <p:sldId id="956" r:id="rId67"/>
    <p:sldId id="957" r:id="rId68"/>
    <p:sldId id="1064" r:id="rId69"/>
    <p:sldId id="1065" r:id="rId70"/>
    <p:sldId id="958" r:id="rId71"/>
    <p:sldId id="874" r:id="rId72"/>
    <p:sldId id="291" r:id="rId73"/>
  </p:sldIdLst>
  <p:sldSz cx="9144000" cy="5143500" type="screen16x9"/>
  <p:notesSz cx="6858000" cy="9144000"/>
  <p:custDataLst>
    <p:tags r:id="rId7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15" clrIdx="3"/>
  <p:cmAuthor id="4" name="jagibbon" initials="jmg" lastIdx="8"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32" autoAdjust="0"/>
    <p:restoredTop sz="86402" autoAdjust="0"/>
  </p:normalViewPr>
  <p:slideViewPr>
    <p:cSldViewPr snapToGrid="0" showGuides="1">
      <p:cViewPr varScale="1">
        <p:scale>
          <a:sx n="127" d="100"/>
          <a:sy n="127" d="100"/>
        </p:scale>
        <p:origin x="906" y="120"/>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PACE" userId="5f128c38-951f-4dfa-9c97-3cecf607327f" providerId="ADAL" clId="{094C9AB9-EFD3-41FA-9160-08E0F526F6EE}"/>
    <pc:docChg chg="modSld">
      <pc:chgData name="Fabio PACE" userId="5f128c38-951f-4dfa-9c97-3cecf607327f" providerId="ADAL" clId="{094C9AB9-EFD3-41FA-9160-08E0F526F6EE}" dt="2021-11-22T08:46:34.171" v="3" actId="20577"/>
      <pc:docMkLst>
        <pc:docMk/>
      </pc:docMkLst>
      <pc:sldChg chg="modSp mod">
        <pc:chgData name="Fabio PACE" userId="5f128c38-951f-4dfa-9c97-3cecf607327f" providerId="ADAL" clId="{094C9AB9-EFD3-41FA-9160-08E0F526F6EE}" dt="2021-11-22T08:46:34.171" v="3" actId="20577"/>
        <pc:sldMkLst>
          <pc:docMk/>
          <pc:sldMk cId="2774411612" sldId="935"/>
        </pc:sldMkLst>
        <pc:spChg chg="mod">
          <ac:chgData name="Fabio PACE" userId="5f128c38-951f-4dfa-9c97-3cecf607327f" providerId="ADAL" clId="{094C9AB9-EFD3-41FA-9160-08E0F526F6EE}" dt="2021-11-22T08:46:34.171" v="3" actId="20577"/>
          <ac:spMkLst>
            <pc:docMk/>
            <pc:sldMk cId="2774411612" sldId="935"/>
            <ac:spMk id="4" creationId="{00000000-0000-0000-0000-000000000000}"/>
          </ac:spMkLst>
        </pc:spChg>
      </pc:sldChg>
    </pc:docChg>
  </pc:docChgLst>
  <pc:docChgLst>
    <pc:chgData name="Fabio PACE - DataSys" userId="5f128c38-951f-4dfa-9c97-3cecf607327f" providerId="ADAL" clId="{469F5773-83C9-44FD-A982-E072BAFC3A92}"/>
    <pc:docChg chg="modSld">
      <pc:chgData name="Fabio PACE - DataSys" userId="5f128c38-951f-4dfa-9c97-3cecf607327f" providerId="ADAL" clId="{469F5773-83C9-44FD-A982-E072BAFC3A92}" dt="2022-02-19T13:04:35.468" v="1" actId="1076"/>
      <pc:docMkLst>
        <pc:docMk/>
      </pc:docMkLst>
      <pc:sldChg chg="modSp mod">
        <pc:chgData name="Fabio PACE - DataSys" userId="5f128c38-951f-4dfa-9c97-3cecf607327f" providerId="ADAL" clId="{469F5773-83C9-44FD-A982-E072BAFC3A92}" dt="2022-02-19T13:04:35.468" v="1" actId="1076"/>
        <pc:sldMkLst>
          <pc:docMk/>
          <pc:sldMk cId="2499570505" sldId="865"/>
        </pc:sldMkLst>
        <pc:picChg chg="mod">
          <ac:chgData name="Fabio PACE - DataSys" userId="5f128c38-951f-4dfa-9c97-3cecf607327f" providerId="ADAL" clId="{469F5773-83C9-44FD-A982-E072BAFC3A92}" dt="2022-02-19T13:04:35.468" v="1" actId="1076"/>
          <ac:picMkLst>
            <pc:docMk/>
            <pc:sldMk cId="2499570505" sldId="865"/>
            <ac:picMk id="2" creationId="{90C4244C-923F-EB45-BEF5-9FC7D9C28DD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2/19/2022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‹N°›</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Programme de L’Académie Réseau de Cisco</a:t>
            </a:r>
          </a:p>
          <a:p>
            <a:pPr rtl="0"/>
            <a:r>
              <a:rPr lang="fr-FR"/>
              <a:t>CCNA 1</a:t>
            </a:r>
          </a:p>
          <a:p>
            <a:pPr rtl="0"/>
            <a:r>
              <a:rPr lang="fr-FR"/>
              <a:t>Module 2: Configuration des paramètres de base de commutateur et de périphérique final</a:t>
            </a:r>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a:t>12</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515418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fr-FR"/>
              <a:t>Programme de L’Académie Réseau de Cisco</a:t>
            </a:r>
          </a:p>
          <a:p>
            <a:pPr rtl="0"/>
            <a:r>
              <a:rPr lang="fr-FR"/>
              <a:t>Présentation des réseaux V7.0 (ITN)</a:t>
            </a:r>
          </a:p>
          <a:p>
            <a:pPr rtl="0"/>
            <a:r>
              <a:rPr lang="fr-FR"/>
              <a:t>Module 2: Configuration des paramètres de base de commutateur et de périphérique final</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13</a:t>
            </a:fld>
            <a:endParaRPr/>
          </a:p>
        </p:txBody>
      </p:sp>
    </p:spTree>
    <p:extLst>
      <p:ext uri="{BB962C8B-B14F-4D97-AF65-F5344CB8AC3E}">
        <p14:creationId xmlns:p14="http://schemas.microsoft.com/office/powerpoint/2010/main" val="508118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a:t>14</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2.0.2 - Que dois-je apprendre à faire dans le module?</a:t>
            </a:r>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2.1 - Accès à Cisco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15</a:t>
            </a:fld>
            <a:endParaRPr/>
          </a:p>
        </p:txBody>
      </p:sp>
    </p:spTree>
    <p:extLst>
      <p:ext uri="{BB962C8B-B14F-4D97-AF65-F5344CB8AC3E}">
        <p14:creationId xmlns:p14="http://schemas.microsoft.com/office/powerpoint/2010/main" val="625529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a:t>16</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2.1 - </a:t>
            </a:r>
            <a:r>
              <a:rPr lang="fr-FR" sz="1200" kern="1200">
                <a:solidFill>
                  <a:schemeClr val="accent5">
                    <a:lumMod val="40000"/>
                    <a:lumOff val="60000"/>
                  </a:schemeClr>
                </a:solidFill>
                <a:latin typeface="Arial" charset="0"/>
                <a:ea typeface="ＭＳ Ｐゴシック" charset="0"/>
                <a:cs typeface="ＭＳ Ｐゴシック" charset="0"/>
              </a:rPr>
              <a:t>Accès à Cisco IOS</a:t>
            </a:r>
          </a:p>
          <a:p>
            <a:pPr rtl="0">
              <a:lnSpc>
                <a:spcPct val="80000"/>
              </a:lnSpc>
              <a:buFontTx/>
              <a:buNone/>
            </a:pPr>
            <a:r>
              <a:rPr lang="fr-FR">
                <a:latin typeface="Arial" charset="0"/>
              </a:rPr>
              <a:t>2.1.1 - Systèmes d'exploitation</a:t>
            </a:r>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a:t>17</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2.1 - </a:t>
            </a:r>
            <a:r>
              <a:rPr lang="fr-FR" sz="1200" kern="1200">
                <a:solidFill>
                  <a:schemeClr val="accent5">
                    <a:lumMod val="40000"/>
                    <a:lumOff val="60000"/>
                  </a:schemeClr>
                </a:solidFill>
                <a:latin typeface="Arial" charset="0"/>
                <a:ea typeface="ＭＳ Ｐゴシック" charset="0"/>
                <a:cs typeface="ＭＳ Ｐゴシック" charset="0"/>
              </a:rPr>
              <a:t>Accès à Cisco IOS</a:t>
            </a:r>
          </a:p>
          <a:p>
            <a:pPr rtl="0">
              <a:lnSpc>
                <a:spcPct val="80000"/>
              </a:lnSpc>
              <a:buFontTx/>
              <a:buNone/>
            </a:pPr>
            <a:r>
              <a:rPr lang="fr-FR">
                <a:latin typeface="Arial" charset="0"/>
              </a:rPr>
              <a:t>2.1.2 - GUI</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a:t>18</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2.1 - </a:t>
            </a:r>
            <a:r>
              <a:rPr lang="fr-FR" sz="1200" kern="1200">
                <a:solidFill>
                  <a:schemeClr val="accent5">
                    <a:lumMod val="40000"/>
                    <a:lumOff val="60000"/>
                  </a:schemeClr>
                </a:solidFill>
                <a:latin typeface="Arial" charset="0"/>
                <a:ea typeface="ＭＳ Ｐゴシック" charset="0"/>
                <a:cs typeface="ＭＳ Ｐゴシック" charset="0"/>
              </a:rPr>
              <a:t>Accès à Cisco IOS</a:t>
            </a:r>
          </a:p>
          <a:p>
            <a:pPr rtl="0">
              <a:lnSpc>
                <a:spcPct val="80000"/>
              </a:lnSpc>
              <a:buFontTx/>
              <a:buNone/>
            </a:pPr>
            <a:r>
              <a:rPr lang="fr-FR">
                <a:latin typeface="Arial" charset="0"/>
              </a:rPr>
              <a:t>2.1.3 - Objectif d'un OS</a:t>
            </a:r>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a:t>19</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2.1 - </a:t>
            </a:r>
            <a:r>
              <a:rPr lang="fr-FR" sz="1200" kern="1200">
                <a:solidFill>
                  <a:schemeClr val="accent5">
                    <a:lumMod val="40000"/>
                    <a:lumOff val="60000"/>
                  </a:schemeClr>
                </a:solidFill>
                <a:latin typeface="Arial" charset="0"/>
                <a:ea typeface="ＭＳ Ｐゴシック" charset="0"/>
                <a:cs typeface="ＭＳ Ｐゴシック" charset="0"/>
              </a:rPr>
              <a:t>Accès à Cisco IOS</a:t>
            </a:r>
          </a:p>
          <a:p>
            <a:pPr rtl="0">
              <a:lnSpc>
                <a:spcPct val="80000"/>
              </a:lnSpc>
              <a:buFontTx/>
              <a:buNone/>
            </a:pPr>
            <a:r>
              <a:rPr lang="fr-FR">
                <a:latin typeface="Arial" charset="0"/>
              </a:rPr>
              <a:t>2.1.4 - Méthodes d'accès</a:t>
            </a:r>
          </a:p>
          <a:p>
            <a:pPr>
              <a:lnSpc>
                <a:spcPct val="80000"/>
              </a:lnSpc>
              <a:buFontTx/>
              <a:buNone/>
            </a:pPr>
            <a:endParaRPr lang="en-US" dirty="0"/>
          </a:p>
        </p:txBody>
      </p:sp>
    </p:spTree>
    <p:extLst>
      <p:ext uri="{BB962C8B-B14F-4D97-AF65-F5344CB8AC3E}">
        <p14:creationId xmlns:p14="http://schemas.microsoft.com/office/powerpoint/2010/main" val="4050493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a:t>20</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2.1 - </a:t>
            </a:r>
            <a:r>
              <a:rPr lang="fr-FR" sz="1200" kern="1200">
                <a:solidFill>
                  <a:schemeClr val="accent5">
                    <a:lumMod val="40000"/>
                    <a:lumOff val="60000"/>
                  </a:schemeClr>
                </a:solidFill>
                <a:latin typeface="Arial" charset="0"/>
                <a:ea typeface="ＭＳ Ｐゴシック" charset="0"/>
                <a:cs typeface="ＭＳ Ｐゴシック" charset="0"/>
              </a:rPr>
              <a:t>Accès à Cisco IOS</a:t>
            </a:r>
          </a:p>
          <a:p>
            <a:pPr rtl="0">
              <a:lnSpc>
                <a:spcPct val="80000"/>
              </a:lnSpc>
              <a:buFontTx/>
              <a:buNone/>
            </a:pPr>
            <a:r>
              <a:rPr lang="fr-FR">
                <a:latin typeface="Arial" charset="0"/>
              </a:rPr>
              <a:t>2.1.5 - Programmes d'émulation de terminal</a:t>
            </a:r>
          </a:p>
          <a:p>
            <a:pPr rtl="0">
              <a:lnSpc>
                <a:spcPct val="80000"/>
              </a:lnSpc>
              <a:buFontTx/>
              <a:buNone/>
            </a:pPr>
            <a:r>
              <a:rPr lang="fr-FR">
                <a:latin typeface="Arial" charset="0"/>
              </a:rPr>
              <a:t>2.1.6 - Vérifiez votre compréhension - Accès à Cisco IOS</a:t>
            </a:r>
          </a:p>
          <a:p>
            <a:pPr>
              <a:lnSpc>
                <a:spcPct val="80000"/>
              </a:lnSpc>
              <a:buFontTx/>
              <a:buNone/>
            </a:pPr>
            <a:endParaRPr lang="en-US" dirty="0"/>
          </a:p>
        </p:txBody>
      </p:sp>
    </p:spTree>
    <p:extLst>
      <p:ext uri="{BB962C8B-B14F-4D97-AF65-F5344CB8AC3E}">
        <p14:creationId xmlns:p14="http://schemas.microsoft.com/office/powerpoint/2010/main" val="2708579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2.2 - </a:t>
            </a:r>
            <a:r>
              <a:rPr lang="fr-FR" sz="1200" kern="1200">
                <a:solidFill>
                  <a:schemeClr val="accent5">
                    <a:lumMod val="40000"/>
                    <a:lumOff val="60000"/>
                  </a:schemeClr>
                </a:solidFill>
                <a:latin typeface="Arial" charset="0"/>
                <a:ea typeface="ＭＳ Ｐゴシック" charset="0"/>
                <a:cs typeface="ＭＳ Ｐゴシック" charset="0"/>
              </a:rPr>
              <a:t>Navigation</a:t>
            </a:r>
            <a:r>
              <a:rPr lang="fr-FR" sz="1200" kern="1200">
                <a:solidFill>
                  <a:schemeClr val="tx1"/>
                </a:solidFill>
                <a:latin typeface="Arial" charset="0"/>
                <a:ea typeface="ＭＳ Ｐゴシック" charset="0"/>
                <a:cs typeface="ＭＳ Ｐゴシック" charset="0"/>
              </a:rPr>
              <a:t> IOS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21</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pPr algn="r"/>
              <a:t>2</a:t>
            </a:fld>
            <a:endParaRPr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a:t>22</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2.2 - </a:t>
            </a:r>
            <a:r>
              <a:rPr lang="fr-FR" sz="1200" kern="1200">
                <a:solidFill>
                  <a:schemeClr val="accent5">
                    <a:lumMod val="40000"/>
                    <a:lumOff val="60000"/>
                  </a:schemeClr>
                </a:solidFill>
                <a:latin typeface="Arial" charset="0"/>
                <a:ea typeface="ＭＳ Ｐゴシック" charset="0"/>
                <a:cs typeface="ＭＳ Ｐゴシック" charset="0"/>
              </a:rPr>
              <a:t>Navigation</a:t>
            </a:r>
            <a:r>
              <a:rPr lang="fr-FR" sz="1200" kern="1200">
                <a:solidFill>
                  <a:schemeClr val="tx1"/>
                </a:solidFill>
                <a:latin typeface="Arial" charset="0"/>
                <a:ea typeface="ＭＳ Ｐゴシック" charset="0"/>
                <a:cs typeface="ＭＳ Ｐゴシック" charset="0"/>
              </a:rPr>
              <a:t> IOS</a:t>
            </a:r>
          </a:p>
          <a:p>
            <a:pPr rtl="0">
              <a:lnSpc>
                <a:spcPct val="80000"/>
              </a:lnSpc>
              <a:buFontTx/>
              <a:buNone/>
            </a:pPr>
            <a:r>
              <a:rPr lang="fr-FR">
                <a:latin typeface="Arial" charset="0"/>
              </a:rPr>
              <a:t>2.2.1 - Principaux modes de commande</a:t>
            </a:r>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a:t>23</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2.2 - </a:t>
            </a:r>
            <a:r>
              <a:rPr lang="fr-FR" sz="1200" kern="1200">
                <a:solidFill>
                  <a:schemeClr val="accent5">
                    <a:lumMod val="40000"/>
                    <a:lumOff val="60000"/>
                  </a:schemeClr>
                </a:solidFill>
                <a:latin typeface="Arial" charset="0"/>
                <a:ea typeface="ＭＳ Ｐゴシック" charset="0"/>
                <a:cs typeface="ＭＳ Ｐゴシック" charset="0"/>
              </a:rPr>
              <a:t>Navigation</a:t>
            </a:r>
            <a:r>
              <a:rPr lang="fr-FR" sz="1200" kern="1200">
                <a:solidFill>
                  <a:schemeClr val="tx1"/>
                </a:solidFill>
                <a:latin typeface="Arial" charset="0"/>
                <a:ea typeface="ＭＳ Ｐゴシック" charset="0"/>
                <a:cs typeface="ＭＳ Ｐゴシック" charset="0"/>
              </a:rPr>
              <a:t> IOS</a:t>
            </a:r>
          </a:p>
          <a:p>
            <a:pPr rtl="0">
              <a:lnSpc>
                <a:spcPct val="80000"/>
              </a:lnSpc>
              <a:buFontTx/>
              <a:buNone/>
            </a:pPr>
            <a:r>
              <a:rPr lang="fr-FR">
                <a:latin typeface="Arial" charset="0"/>
              </a:rPr>
              <a:t>2.2.2 - Mode de configuration et sous-modes de configuration</a:t>
            </a:r>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24</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2.2 - </a:t>
            </a:r>
            <a:r>
              <a:rPr lang="fr-FR" sz="1200" kern="1200">
                <a:solidFill>
                  <a:schemeClr val="accent5">
                    <a:lumMod val="40000"/>
                    <a:lumOff val="60000"/>
                  </a:schemeClr>
                </a:solidFill>
                <a:latin typeface="Arial" charset="0"/>
                <a:ea typeface="ＭＳ Ｐゴシック" charset="0"/>
                <a:cs typeface="ＭＳ Ｐゴシック" charset="0"/>
              </a:rPr>
              <a:t>Navigation</a:t>
            </a:r>
            <a:r>
              <a:rPr lang="fr-FR" sz="1200" kern="1200">
                <a:solidFill>
                  <a:schemeClr val="tx1"/>
                </a:solidFill>
                <a:latin typeface="Arial" charset="0"/>
                <a:ea typeface="ＭＳ Ｐゴシック" charset="0"/>
                <a:cs typeface="ＭＳ Ｐゴシック" charset="0"/>
              </a:rPr>
              <a:t> IOS</a:t>
            </a:r>
          </a:p>
          <a:p>
            <a:pPr rtl="0">
              <a:lnSpc>
                <a:spcPct val="80000"/>
              </a:lnSpc>
              <a:buFontTx/>
              <a:buNone/>
            </a:pPr>
            <a:r>
              <a:rPr lang="fr-FR">
                <a:latin typeface="Arial" charset="0"/>
              </a:rPr>
              <a:t>2.2.3 - Vidéo - Principaux modes de commande de la CLI d'IOS</a:t>
            </a:r>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2.2 - </a:t>
            </a:r>
            <a:r>
              <a:rPr lang="fr-FR" sz="1200" kern="1200">
                <a:solidFill>
                  <a:schemeClr val="accent5">
                    <a:lumMod val="40000"/>
                    <a:lumOff val="60000"/>
                  </a:schemeClr>
                </a:solidFill>
                <a:latin typeface="Arial" charset="0"/>
                <a:ea typeface="ＭＳ Ｐゴシック" charset="0"/>
                <a:cs typeface="ＭＳ Ｐゴシック" charset="0"/>
              </a:rPr>
              <a:t>Navigation</a:t>
            </a:r>
            <a:r>
              <a:rPr lang="fr-FR" sz="1200" kern="1200">
                <a:solidFill>
                  <a:schemeClr val="tx1"/>
                </a:solidFill>
                <a:latin typeface="Arial" charset="0"/>
                <a:ea typeface="ＭＳ Ｐゴシック" charset="0"/>
                <a:cs typeface="ＭＳ Ｐゴシック" charset="0"/>
              </a:rPr>
              <a:t> IOS</a:t>
            </a:r>
          </a:p>
          <a:p>
            <a:pPr rtl="0">
              <a:lnSpc>
                <a:spcPct val="80000"/>
              </a:lnSpc>
              <a:buFontTx/>
              <a:buNone/>
            </a:pPr>
            <a:r>
              <a:rPr lang="fr-FR">
                <a:latin typeface="Arial" charset="0"/>
              </a:rPr>
              <a:t>2.2.4 - Navigation entre les différents modes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25</a:t>
            </a:fld>
            <a:endParaRPr>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2.2 - </a:t>
            </a:r>
            <a:r>
              <a:rPr lang="fr-FR" sz="1200" kern="1200">
                <a:solidFill>
                  <a:schemeClr val="accent5">
                    <a:lumMod val="40000"/>
                    <a:lumOff val="60000"/>
                  </a:schemeClr>
                </a:solidFill>
                <a:latin typeface="Arial" charset="0"/>
                <a:ea typeface="ＭＳ Ｐゴシック" charset="0"/>
                <a:cs typeface="ＭＳ Ｐゴシック" charset="0"/>
              </a:rPr>
              <a:t>Navigation</a:t>
            </a:r>
            <a:r>
              <a:rPr lang="fr-FR" sz="1200" kern="1200">
                <a:solidFill>
                  <a:schemeClr val="tx1"/>
                </a:solidFill>
                <a:latin typeface="Arial" charset="0"/>
                <a:ea typeface="ＭＳ Ｐゴシック" charset="0"/>
                <a:cs typeface="ＭＳ Ｐゴシック" charset="0"/>
              </a:rPr>
              <a:t> IOS</a:t>
            </a:r>
          </a:p>
          <a:p>
            <a:pPr rtl="0">
              <a:lnSpc>
                <a:spcPct val="80000"/>
              </a:lnSpc>
              <a:buFontTx/>
              <a:buNone/>
            </a:pPr>
            <a:r>
              <a:rPr lang="fr-FR">
                <a:latin typeface="Arial" charset="0"/>
              </a:rPr>
              <a:t>2.2.4 - Navigation entre les différents modes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26</a:t>
            </a:fld>
            <a:endParaRPr>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27</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2.2 - </a:t>
            </a:r>
            <a:r>
              <a:rPr lang="fr-FR" sz="1200" kern="1200">
                <a:solidFill>
                  <a:schemeClr val="accent5">
                    <a:lumMod val="40000"/>
                    <a:lumOff val="60000"/>
                  </a:schemeClr>
                </a:solidFill>
                <a:latin typeface="Arial" charset="0"/>
                <a:ea typeface="ＭＳ Ｐゴシック" charset="0"/>
                <a:cs typeface="ＭＳ Ｐゴシック" charset="0"/>
              </a:rPr>
              <a:t>Navigation</a:t>
            </a:r>
            <a:r>
              <a:rPr lang="fr-FR" sz="1200" kern="1200">
                <a:solidFill>
                  <a:schemeClr val="tx1"/>
                </a:solidFill>
                <a:latin typeface="Arial" charset="0"/>
                <a:ea typeface="ＭＳ Ｐゴシック" charset="0"/>
                <a:cs typeface="ＭＳ Ｐゴシック" charset="0"/>
              </a:rPr>
              <a:t> IOS</a:t>
            </a:r>
          </a:p>
          <a:p>
            <a:pPr rtl="0">
              <a:lnSpc>
                <a:spcPct val="80000"/>
              </a:lnSpc>
              <a:buFontTx/>
              <a:buNone/>
            </a:pPr>
            <a:r>
              <a:rPr lang="fr-FR">
                <a:latin typeface="Arial" charset="0"/>
              </a:rPr>
              <a:t>2.2.5 - Vidéo - Navigation entre les différents modes IOS</a:t>
            </a:r>
          </a:p>
          <a:p>
            <a:pPr rtl="0">
              <a:lnSpc>
                <a:spcPct val="80000"/>
              </a:lnSpc>
              <a:buFontTx/>
              <a:buNone/>
            </a:pPr>
            <a:r>
              <a:rPr lang="fr-FR">
                <a:latin typeface="Arial" charset="0"/>
              </a:rPr>
              <a:t>2.2.6 - Remarque sur le contrôleur de syntaxe</a:t>
            </a:r>
          </a:p>
          <a:p>
            <a:pPr rtl="0">
              <a:lnSpc>
                <a:spcPct val="80000"/>
              </a:lnSpc>
              <a:buFontTx/>
              <a:buNone/>
            </a:pPr>
            <a:r>
              <a:rPr lang="fr-FR">
                <a:latin typeface="Arial" charset="0"/>
              </a:rPr>
              <a:t>2.2.7 - Contrôleur de syntaxe - Navigation entre les différents modes IOS</a:t>
            </a:r>
          </a:p>
          <a:p>
            <a:pPr rtl="0">
              <a:lnSpc>
                <a:spcPct val="80000"/>
              </a:lnSpc>
              <a:buFontTx/>
              <a:buNone/>
            </a:pPr>
            <a:r>
              <a:rPr lang="fr-FR"/>
              <a:t>2.2.8 - Vérifiez votre compréhension - Navigation d'IOS</a:t>
            </a:r>
          </a:p>
        </p:txBody>
      </p:sp>
    </p:spTree>
    <p:extLst>
      <p:ext uri="{BB962C8B-B14F-4D97-AF65-F5344CB8AC3E}">
        <p14:creationId xmlns:p14="http://schemas.microsoft.com/office/powerpoint/2010/main" val="228475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28</a:t>
            </a:fld>
            <a:endParaRPr>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2.3.1 - Structure des commandes IOS de base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29</a:t>
            </a:fld>
            <a:endParaRPr>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Structure de commande</a:t>
            </a:r>
          </a:p>
          <a:p>
            <a:pPr rtl="0">
              <a:lnSpc>
                <a:spcPct val="80000"/>
              </a:lnSpc>
              <a:buFontTx/>
              <a:buNone/>
            </a:pPr>
            <a:r>
              <a:rPr lang="fr-FR">
                <a:latin typeface="Arial" charset="0"/>
              </a:rPr>
              <a:t>2.3.2 - Vérification de la syntaxe des commandes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30</a:t>
            </a:fld>
            <a:endParaRPr>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Structure de commande</a:t>
            </a:r>
          </a:p>
          <a:p>
            <a:pPr rtl="0">
              <a:lnSpc>
                <a:spcPct val="80000"/>
              </a:lnSpc>
              <a:buFontTx/>
              <a:buNone/>
            </a:pPr>
            <a:r>
              <a:rPr lang="fr-FR">
                <a:latin typeface="Arial" charset="0"/>
              </a:rPr>
              <a:t>2.3.2 - Vérification de la syntaxe des commandes IOS </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31</a:t>
            </a:fld>
            <a:endParaRPr>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rtl="0"/>
            <a:fld id="{ACE20BE7-F2F3-4E26-9454-50B18F790A4E}" type="slidenum">
              <a:rPr sz="800" b="0">
                <a:ea typeface="ＭＳ Ｐゴシック" pitchFamily="34" charset="-128"/>
              </a:rPr>
              <a:pPr algn="r"/>
              <a:t>5</a:t>
            </a:fld>
            <a:endParaRPr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Structure de commande</a:t>
            </a:r>
          </a:p>
          <a:p>
            <a:pPr rtl="0">
              <a:lnSpc>
                <a:spcPct val="80000"/>
              </a:lnSpc>
              <a:buFontTx/>
              <a:buNone/>
            </a:pPr>
            <a:r>
              <a:rPr lang="fr-FR">
                <a:latin typeface="Arial" charset="0"/>
              </a:rPr>
              <a:t>2.3.3 - Fonctionnalités d'aide d'IOS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32</a:t>
            </a:fld>
            <a:endParaRPr>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33</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2.3.4 - Vidéo - Aide contextuelle et Vérificateur de syntaxe des commandes</a:t>
            </a:r>
          </a:p>
          <a:p>
            <a:pPr>
              <a:lnSpc>
                <a:spcPct val="80000"/>
              </a:lnSpc>
              <a:buFontTx/>
              <a:buNone/>
            </a:pPr>
            <a:endParaRPr lang="en-US" dirty="0"/>
          </a:p>
        </p:txBody>
      </p:sp>
    </p:spTree>
    <p:extLst>
      <p:ext uri="{BB962C8B-B14F-4D97-AF65-F5344CB8AC3E}">
        <p14:creationId xmlns:p14="http://schemas.microsoft.com/office/powerpoint/2010/main" val="3301465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2.3.5 - Touches d’accès rapide et raccourcis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34</a:t>
            </a:fld>
            <a:endParaRPr>
              <a:solidFill>
                <a:prstClr val="black"/>
              </a:solidFill>
            </a:endParaRPr>
          </a:p>
        </p:txBody>
      </p:sp>
    </p:spTree>
    <p:extLst>
      <p:ext uri="{BB962C8B-B14F-4D97-AF65-F5344CB8AC3E}">
        <p14:creationId xmlns:p14="http://schemas.microsoft.com/office/powerpoint/2010/main" val="3175765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2.3.5 - Touches d’accès rapide et raccourcis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35</a:t>
            </a:fld>
            <a:endParaRPr>
              <a:solidFill>
                <a:prstClr val="black"/>
              </a:solidFill>
            </a:endParaRPr>
          </a:p>
        </p:txBody>
      </p:sp>
    </p:spTree>
    <p:extLst>
      <p:ext uri="{BB962C8B-B14F-4D97-AF65-F5344CB8AC3E}">
        <p14:creationId xmlns:p14="http://schemas.microsoft.com/office/powerpoint/2010/main" val="13997017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2.3.5 - Touches d’accès rapide et raccourcis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36</a:t>
            </a:fld>
            <a:endParaRPr>
              <a:solidFill>
                <a:prstClr val="black"/>
              </a:solidFill>
            </a:endParaRPr>
          </a:p>
        </p:txBody>
      </p:sp>
    </p:spTree>
    <p:extLst>
      <p:ext uri="{BB962C8B-B14F-4D97-AF65-F5344CB8AC3E}">
        <p14:creationId xmlns:p14="http://schemas.microsoft.com/office/powerpoint/2010/main" val="34507383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37</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2.3.6 - Vidéo - Raccourcis et touches de raccourci</a:t>
            </a:r>
          </a:p>
        </p:txBody>
      </p:sp>
    </p:spTree>
    <p:extLst>
      <p:ext uri="{BB962C8B-B14F-4D97-AF65-F5344CB8AC3E}">
        <p14:creationId xmlns:p14="http://schemas.microsoft.com/office/powerpoint/2010/main" val="658280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38</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2.3.7 – Packet Tracer – Naviguer dans Cisco IOS</a:t>
            </a:r>
          </a:p>
        </p:txBody>
      </p:sp>
    </p:spTree>
    <p:extLst>
      <p:ext uri="{BB962C8B-B14F-4D97-AF65-F5344CB8AC3E}">
        <p14:creationId xmlns:p14="http://schemas.microsoft.com/office/powerpoint/2010/main" val="2468614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39</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2.3 - La Structure des commandes</a:t>
            </a:r>
          </a:p>
          <a:p>
            <a:pPr rtl="0">
              <a:lnSpc>
                <a:spcPct val="80000"/>
              </a:lnSpc>
              <a:buFontTx/>
              <a:buNone/>
            </a:pPr>
            <a:r>
              <a:rPr lang="fr-FR">
                <a:latin typeface="Arial" charset="0"/>
              </a:rPr>
              <a:t>2.3.8 - Travaux Pratiques - Navigation dans l'IOS en utilisant Tera Term pour la connectivité des consoles.</a:t>
            </a:r>
          </a:p>
        </p:txBody>
      </p:sp>
    </p:spTree>
    <p:extLst>
      <p:ext uri="{BB962C8B-B14F-4D97-AF65-F5344CB8AC3E}">
        <p14:creationId xmlns:p14="http://schemas.microsoft.com/office/powerpoint/2010/main" val="905090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des périphériques de base</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40</a:t>
            </a:fld>
            <a:endParaRPr/>
          </a:p>
        </p:txBody>
      </p:sp>
    </p:spTree>
    <p:extLst>
      <p:ext uri="{BB962C8B-B14F-4D97-AF65-F5344CB8AC3E}">
        <p14:creationId xmlns:p14="http://schemas.microsoft.com/office/powerpoint/2010/main" val="1764100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a:t>41</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 base de périphérique</a:t>
            </a:r>
          </a:p>
          <a:p>
            <a:pPr rtl="0">
              <a:lnSpc>
                <a:spcPct val="80000"/>
              </a:lnSpc>
              <a:buFontTx/>
              <a:buNone/>
            </a:pPr>
            <a:r>
              <a:rPr lang="fr-FR">
                <a:latin typeface="Arial" charset="0"/>
              </a:rPr>
              <a:t>2.4.1 - Nom du périphérique</a:t>
            </a:r>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a:t>6</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a:t>42</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des périphériques de base</a:t>
            </a:r>
          </a:p>
          <a:p>
            <a:pPr rtl="0">
              <a:lnSpc>
                <a:spcPct val="80000"/>
              </a:lnSpc>
              <a:buFontTx/>
              <a:buNone/>
            </a:pPr>
            <a:r>
              <a:rPr lang="fr-FR">
                <a:latin typeface="Arial" charset="0"/>
              </a:rPr>
              <a:t>2.4.2 - Recommandations relatives aux mots de passe forts</a:t>
            </a:r>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a:t>43</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des périphériques de base</a:t>
            </a:r>
          </a:p>
          <a:p>
            <a:pPr rtl="0">
              <a:lnSpc>
                <a:spcPct val="80000"/>
              </a:lnSpc>
              <a:buFontTx/>
              <a:buNone/>
            </a:pPr>
            <a:r>
              <a:rPr lang="fr-FR">
                <a:latin typeface="Arial" charset="0"/>
              </a:rPr>
              <a:t>2.4.3 - Configurer les mots de passe</a:t>
            </a:r>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a:t>44</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des périphériques de base</a:t>
            </a:r>
          </a:p>
          <a:p>
            <a:pPr rtl="0">
              <a:lnSpc>
                <a:spcPct val="80000"/>
              </a:lnSpc>
              <a:buFontTx/>
              <a:buNone/>
            </a:pPr>
            <a:r>
              <a:rPr lang="fr-FR">
                <a:latin typeface="Arial" charset="0"/>
              </a:rPr>
              <a:t>2.4.3 - Configurer les mots de passe</a:t>
            </a:r>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a:t>45</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des périphériques de base</a:t>
            </a:r>
          </a:p>
          <a:p>
            <a:pPr rtl="0">
              <a:lnSpc>
                <a:spcPct val="80000"/>
              </a:lnSpc>
              <a:buFontTx/>
              <a:buNone/>
            </a:pPr>
            <a:r>
              <a:rPr lang="fr-FR">
                <a:latin typeface="Arial" charset="0"/>
              </a:rPr>
              <a:t>2.4.4 - Chiffrer les mots de passe</a:t>
            </a:r>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a:t>46</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des périphériques de base</a:t>
            </a:r>
          </a:p>
          <a:p>
            <a:pPr rtl="0">
              <a:lnSpc>
                <a:spcPct val="80000"/>
              </a:lnSpc>
              <a:buFontTx/>
              <a:buNone/>
            </a:pPr>
            <a:r>
              <a:rPr lang="fr-FR">
                <a:latin typeface="Arial" charset="0"/>
              </a:rPr>
              <a:t>2.4.5 - Messages de bannière</a:t>
            </a:r>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47</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2.4 - Configuration des périphériques de base</a:t>
            </a:r>
          </a:p>
          <a:p>
            <a:pPr rtl="0">
              <a:lnSpc>
                <a:spcPct val="80000"/>
              </a:lnSpc>
              <a:buFontTx/>
              <a:buNone/>
            </a:pPr>
            <a:r>
              <a:rPr lang="fr-FR">
                <a:latin typeface="Arial" charset="0"/>
              </a:rPr>
              <a:t>2.4.6 - Vidéo -Accès administratif sécurisé à un commutateur</a:t>
            </a:r>
          </a:p>
          <a:p>
            <a:pPr rtl="0">
              <a:lnSpc>
                <a:spcPct val="80000"/>
              </a:lnSpc>
              <a:buFontTx/>
              <a:buNone/>
            </a:pPr>
            <a:r>
              <a:rPr lang="fr-FR">
                <a:latin typeface="Arial" charset="0"/>
              </a:rPr>
              <a:t>2.4.7 - Contrôleur de syntaxe - Configuration de base de périphérique</a:t>
            </a:r>
          </a:p>
          <a:p>
            <a:pPr rtl="0">
              <a:lnSpc>
                <a:spcPct val="80000"/>
              </a:lnSpc>
              <a:buFontTx/>
              <a:buNone/>
            </a:pPr>
            <a:r>
              <a:rPr lang="fr-FR">
                <a:latin typeface="Arial" charset="0"/>
              </a:rPr>
              <a:t>2.4.8 - Vérifiez votre compréhension - Configuration de base de périphérique</a:t>
            </a:r>
          </a:p>
          <a:p>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386699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2.5 - Enregistrement des configurations</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48</a:t>
            </a:fld>
            <a:endParaRPr/>
          </a:p>
        </p:txBody>
      </p:sp>
    </p:spTree>
    <p:extLst>
      <p:ext uri="{BB962C8B-B14F-4D97-AF65-F5344CB8AC3E}">
        <p14:creationId xmlns:p14="http://schemas.microsoft.com/office/powerpoint/2010/main" val="1552175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a:t>49</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2.5 - Enregistrement des configurations</a:t>
            </a:r>
          </a:p>
          <a:p>
            <a:pPr rtl="0">
              <a:lnSpc>
                <a:spcPct val="80000"/>
              </a:lnSpc>
              <a:buFontTx/>
              <a:buNone/>
            </a:pPr>
            <a:r>
              <a:rPr lang="fr-FR">
                <a:latin typeface="Arial" charset="0"/>
              </a:rPr>
              <a:t>2.5.1 - Fichier de configuration</a:t>
            </a:r>
          </a:p>
          <a:p>
            <a:endParaRPr lang="en-US" dirty="0"/>
          </a:p>
        </p:txBody>
      </p:sp>
    </p:spTree>
    <p:extLst>
      <p:ext uri="{BB962C8B-B14F-4D97-AF65-F5344CB8AC3E}">
        <p14:creationId xmlns:p14="http://schemas.microsoft.com/office/powerpoint/2010/main" val="12890589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a:t>50</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2.5 - Enregistrement des configurations</a:t>
            </a:r>
          </a:p>
          <a:p>
            <a:pPr rtl="0">
              <a:lnSpc>
                <a:spcPct val="80000"/>
              </a:lnSpc>
              <a:buFontTx/>
              <a:buNone/>
            </a:pPr>
            <a:r>
              <a:rPr lang="fr-FR">
                <a:latin typeface="Arial" charset="0"/>
              </a:rPr>
              <a:t>2.5.2 - Modifier la configuration en cours</a:t>
            </a:r>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51</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2.5 - Enregistrement des configurations</a:t>
            </a:r>
          </a:p>
          <a:p>
            <a:pPr rtl="0">
              <a:lnSpc>
                <a:spcPct val="80000"/>
              </a:lnSpc>
              <a:buFontTx/>
              <a:buNone/>
            </a:pPr>
            <a:r>
              <a:rPr lang="fr-FR">
                <a:latin typeface="Arial" charset="0"/>
              </a:rPr>
              <a:t>2.5.3 - Vidéo - Modifier la configuration en cours</a:t>
            </a:r>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437156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a:t>7</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5879240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a:t>52</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2.5 - Enregistrement des configurations</a:t>
            </a:r>
          </a:p>
          <a:p>
            <a:pPr rtl="0">
              <a:lnSpc>
                <a:spcPct val="80000"/>
              </a:lnSpc>
              <a:buFontTx/>
              <a:buNone/>
            </a:pPr>
            <a:r>
              <a:rPr lang="fr-FR">
                <a:latin typeface="Arial" charset="0"/>
              </a:rPr>
              <a:t>2.5.4 - Capture de la configuration dans un fichier texte</a:t>
            </a:r>
          </a:p>
          <a:p>
            <a:endParaRPr lang="en-US" dirty="0"/>
          </a:p>
        </p:txBody>
      </p:sp>
    </p:spTree>
    <p:extLst>
      <p:ext uri="{BB962C8B-B14F-4D97-AF65-F5344CB8AC3E}">
        <p14:creationId xmlns:p14="http://schemas.microsoft.com/office/powerpoint/2010/main" val="31325374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a:t>53</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2.5 - Enregistrement des configurations</a:t>
            </a:r>
          </a:p>
          <a:p>
            <a:pPr rtl="0">
              <a:lnSpc>
                <a:spcPct val="80000"/>
              </a:lnSpc>
              <a:buFontTx/>
              <a:buNone/>
            </a:pPr>
            <a:r>
              <a:rPr lang="fr-FR">
                <a:latin typeface="Arial" charset="0"/>
              </a:rPr>
              <a:t>2.5.4 - Capture de la configuration dans un fichier texte</a:t>
            </a:r>
          </a:p>
          <a:p>
            <a:endParaRPr lang="en-US" dirty="0"/>
          </a:p>
        </p:txBody>
      </p:sp>
    </p:spTree>
    <p:extLst>
      <p:ext uri="{BB962C8B-B14F-4D97-AF65-F5344CB8AC3E}">
        <p14:creationId xmlns:p14="http://schemas.microsoft.com/office/powerpoint/2010/main" val="3451384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54</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2.5 - Enregistrement des configurations</a:t>
            </a:r>
          </a:p>
          <a:p>
            <a:pPr rtl="0">
              <a:lnSpc>
                <a:spcPct val="80000"/>
              </a:lnSpc>
              <a:buFontTx/>
              <a:buNone/>
            </a:pPr>
            <a:r>
              <a:rPr lang="fr-FR">
                <a:latin typeface="Arial" charset="0"/>
              </a:rPr>
              <a:t>2.5.5 - Packet Tracer - Configuration des paramètres initiaux du commutateur</a:t>
            </a:r>
          </a:p>
        </p:txBody>
      </p:sp>
    </p:spTree>
    <p:extLst>
      <p:ext uri="{BB962C8B-B14F-4D97-AF65-F5344CB8AC3E}">
        <p14:creationId xmlns:p14="http://schemas.microsoft.com/office/powerpoint/2010/main" val="12073785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2.6 - Ports et adresses</a:t>
            </a:r>
          </a:p>
        </p:txBody>
      </p:sp>
      <p:sp>
        <p:nvSpPr>
          <p:cNvPr id="4" name="Slide Number Placeholder 3"/>
          <p:cNvSpPr>
            <a:spLocks noGrp="1"/>
          </p:cNvSpPr>
          <p:nvPr>
            <p:ph type="sldNum" sz="quarter" idx="10"/>
          </p:nvPr>
        </p:nvSpPr>
        <p:spPr/>
        <p:txBody>
          <a:bodyPr/>
          <a:lstStyle/>
          <a:p>
            <a:pPr rtl="0"/>
            <a:fld id="{5641018C-6CAF-B84E-B92C-ECB119457FBA}" type="slidenum">
              <a:rPr/>
              <a:t>55</a:t>
            </a:fld>
            <a:endParaRPr/>
          </a:p>
        </p:txBody>
      </p:sp>
    </p:spTree>
    <p:extLst>
      <p:ext uri="{BB962C8B-B14F-4D97-AF65-F5344CB8AC3E}">
        <p14:creationId xmlns:p14="http://schemas.microsoft.com/office/powerpoint/2010/main" val="17640325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a:t>56</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2.6 - Ports et adresses</a:t>
            </a:r>
          </a:p>
          <a:p>
            <a:pPr rtl="0">
              <a:lnSpc>
                <a:spcPct val="80000"/>
              </a:lnSpc>
              <a:buFontTx/>
              <a:buNone/>
            </a:pPr>
            <a:r>
              <a:rPr lang="fr-FR">
                <a:latin typeface="Arial" charset="0"/>
              </a:rPr>
              <a:t>2.6.1 - Adresses IP</a:t>
            </a:r>
          </a:p>
          <a:p>
            <a:endParaRPr lang="en-US" dirty="0"/>
          </a:p>
        </p:txBody>
      </p:sp>
    </p:spTree>
    <p:extLst>
      <p:ext uri="{BB962C8B-B14F-4D97-AF65-F5344CB8AC3E}">
        <p14:creationId xmlns:p14="http://schemas.microsoft.com/office/powerpoint/2010/main" val="17990049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a:t>57</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2.6 - Ports et adresses</a:t>
            </a:r>
          </a:p>
          <a:p>
            <a:pPr rtl="0">
              <a:lnSpc>
                <a:spcPct val="80000"/>
              </a:lnSpc>
              <a:buFontTx/>
              <a:buNone/>
            </a:pPr>
            <a:r>
              <a:rPr lang="fr-FR">
                <a:latin typeface="Arial" charset="0"/>
              </a:rPr>
              <a:t>2.6.1 - Adresses IP</a:t>
            </a:r>
          </a:p>
          <a:p>
            <a:endParaRPr lang="en-US" dirty="0"/>
          </a:p>
        </p:txBody>
      </p:sp>
    </p:spTree>
    <p:extLst>
      <p:ext uri="{BB962C8B-B14F-4D97-AF65-F5344CB8AC3E}">
        <p14:creationId xmlns:p14="http://schemas.microsoft.com/office/powerpoint/2010/main" val="38792736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a:t>58</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2.6 - Ports et adresses</a:t>
            </a:r>
          </a:p>
          <a:p>
            <a:pPr rtl="0">
              <a:lnSpc>
                <a:spcPct val="80000"/>
              </a:lnSpc>
              <a:buFontTx/>
              <a:buNone/>
            </a:pPr>
            <a:r>
              <a:rPr lang="fr-FR">
                <a:latin typeface="Arial" charset="0"/>
              </a:rPr>
              <a:t>2.6.2 - Interfaces et ports</a:t>
            </a:r>
          </a:p>
          <a:p>
            <a:pPr rtl="0">
              <a:lnSpc>
                <a:spcPct val="80000"/>
              </a:lnSpc>
              <a:buFontTx/>
              <a:buNone/>
            </a:pPr>
            <a:r>
              <a:rPr lang="fr-FR">
                <a:latin typeface="Arial" charset="0"/>
              </a:rPr>
              <a:t>2.6.3 - Vérifiez votre compréhension - Ports et adresses</a:t>
            </a:r>
          </a:p>
          <a:p>
            <a:endParaRPr lang="en-US" dirty="0"/>
          </a:p>
        </p:txBody>
      </p:sp>
    </p:spTree>
    <p:extLst>
      <p:ext uri="{BB962C8B-B14F-4D97-AF65-F5344CB8AC3E}">
        <p14:creationId xmlns:p14="http://schemas.microsoft.com/office/powerpoint/2010/main" val="23964115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2.7 - Configuration de l'adressage IP</a:t>
            </a:r>
          </a:p>
        </p:txBody>
      </p:sp>
      <p:sp>
        <p:nvSpPr>
          <p:cNvPr id="4" name="Slide Number Placeholder 3"/>
          <p:cNvSpPr>
            <a:spLocks noGrp="1"/>
          </p:cNvSpPr>
          <p:nvPr>
            <p:ph type="sldNum" sz="quarter" idx="10"/>
          </p:nvPr>
        </p:nvSpPr>
        <p:spPr/>
        <p:txBody>
          <a:bodyPr/>
          <a:lstStyle/>
          <a:p>
            <a:pPr rtl="0"/>
            <a:fld id="{5641018C-6CAF-B84E-B92C-ECB119457FBA}" type="slidenum">
              <a:rPr/>
              <a:t>59</a:t>
            </a:fld>
            <a:endParaRPr/>
          </a:p>
        </p:txBody>
      </p:sp>
    </p:spTree>
    <p:extLst>
      <p:ext uri="{BB962C8B-B14F-4D97-AF65-F5344CB8AC3E}">
        <p14:creationId xmlns:p14="http://schemas.microsoft.com/office/powerpoint/2010/main" val="11866341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a:t>60</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2.7 - Configuration de l'adressage IP</a:t>
            </a:r>
          </a:p>
          <a:p>
            <a:pPr rtl="0">
              <a:lnSpc>
                <a:spcPct val="80000"/>
              </a:lnSpc>
              <a:buFontTx/>
              <a:buNone/>
            </a:pPr>
            <a:r>
              <a:rPr lang="fr-FR">
                <a:latin typeface="Arial" charset="0"/>
              </a:rPr>
              <a:t>2.7.1 - Configuration manuelle des adresses IP pour les périphériques finaux</a:t>
            </a:r>
          </a:p>
          <a:p>
            <a:endParaRPr lang="en-US" dirty="0"/>
          </a:p>
        </p:txBody>
      </p:sp>
    </p:spTree>
    <p:extLst>
      <p:ext uri="{BB962C8B-B14F-4D97-AF65-F5344CB8AC3E}">
        <p14:creationId xmlns:p14="http://schemas.microsoft.com/office/powerpoint/2010/main" val="25069741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a:t>61</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2.7 - Configuration de l'adressage IP</a:t>
            </a:r>
          </a:p>
          <a:p>
            <a:pPr rtl="0">
              <a:lnSpc>
                <a:spcPct val="80000"/>
              </a:lnSpc>
              <a:buFontTx/>
              <a:buNone/>
            </a:pPr>
            <a:r>
              <a:rPr lang="fr-FR">
                <a:latin typeface="Arial" charset="0"/>
              </a:rPr>
              <a:t> 2.7.2 - Configuration automatique des adresses IP des périphériques finaux</a:t>
            </a:r>
          </a:p>
          <a:p>
            <a:pPr rtl="0"/>
            <a:r>
              <a:rPr lang="fr-FR"/>
              <a:t>2.7.3 - Contrôleur de syntaxe - Vérification de la configuration IP de Windows PC</a:t>
            </a:r>
          </a:p>
        </p:txBody>
      </p:sp>
    </p:spTree>
    <p:extLst>
      <p:ext uri="{BB962C8B-B14F-4D97-AF65-F5344CB8AC3E}">
        <p14:creationId xmlns:p14="http://schemas.microsoft.com/office/powerpoint/2010/main" val="2731184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a:t>8</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8964066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a:t>62</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2.7 - Configuration de l'adressage IP</a:t>
            </a:r>
          </a:p>
          <a:p>
            <a:pPr rtl="0">
              <a:lnSpc>
                <a:spcPct val="80000"/>
              </a:lnSpc>
              <a:buFontTx/>
              <a:buNone/>
            </a:pPr>
            <a:r>
              <a:rPr lang="fr-FR">
                <a:latin typeface="Arial" charset="0"/>
              </a:rPr>
              <a:t>2.7.4 - Configuration de l'interface de commutateur virtuelle</a:t>
            </a:r>
          </a:p>
          <a:p>
            <a:pPr rtl="0"/>
            <a:r>
              <a:rPr lang="fr-FR"/>
              <a:t>2.7.5 - Contrôleur de syntaxe - Configuration de l'interface de commutateur virtuelle</a:t>
            </a:r>
          </a:p>
        </p:txBody>
      </p:sp>
    </p:spTree>
    <p:extLst>
      <p:ext uri="{BB962C8B-B14F-4D97-AF65-F5344CB8AC3E}">
        <p14:creationId xmlns:p14="http://schemas.microsoft.com/office/powerpoint/2010/main" val="30495989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63</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2.7 - Configuration de l'adressage IP</a:t>
            </a:r>
          </a:p>
          <a:p>
            <a:pPr rtl="0">
              <a:lnSpc>
                <a:spcPct val="80000"/>
              </a:lnSpc>
              <a:buFontTx/>
              <a:buNone/>
            </a:pPr>
            <a:r>
              <a:rPr lang="fr-FR">
                <a:latin typeface="Arial" charset="0"/>
              </a:rPr>
              <a:t>2.7.6 - Packet Tracer- Mise en œuvre de la connectivité de base</a:t>
            </a:r>
          </a:p>
        </p:txBody>
      </p:sp>
    </p:spTree>
    <p:extLst>
      <p:ext uri="{BB962C8B-B14F-4D97-AF65-F5344CB8AC3E}">
        <p14:creationId xmlns:p14="http://schemas.microsoft.com/office/powerpoint/2010/main" val="28519731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2.8 - Vérification de la connectivité</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a:t>64</a:t>
            </a:fld>
            <a:endParaRPr>
              <a:solidFill>
                <a:prstClr val="black"/>
              </a:solidFill>
            </a:endParaRPr>
          </a:p>
        </p:txBody>
      </p:sp>
    </p:spTree>
    <p:extLst>
      <p:ext uri="{BB962C8B-B14F-4D97-AF65-F5344CB8AC3E}">
        <p14:creationId xmlns:p14="http://schemas.microsoft.com/office/powerpoint/2010/main" val="37467693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65</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2.8 - Vérification de la connectivité</a:t>
            </a:r>
          </a:p>
          <a:p>
            <a:pPr rtl="0">
              <a:lnSpc>
                <a:spcPct val="80000"/>
              </a:lnSpc>
              <a:buFontTx/>
              <a:buNone/>
            </a:pPr>
            <a:r>
              <a:rPr lang="fr-FR">
                <a:latin typeface="Arial" charset="0"/>
              </a:rPr>
              <a:t>2.8.1 - Vidéo - Tester l'attribution de l'interface</a:t>
            </a:r>
          </a:p>
          <a:p>
            <a:pPr>
              <a:lnSpc>
                <a:spcPct val="80000"/>
              </a:lnSpc>
              <a:buFontTx/>
              <a:buNone/>
            </a:pPr>
            <a:endParaRPr lang="en-US" dirty="0"/>
          </a:p>
        </p:txBody>
      </p:sp>
    </p:spTree>
    <p:extLst>
      <p:ext uri="{BB962C8B-B14F-4D97-AF65-F5344CB8AC3E}">
        <p14:creationId xmlns:p14="http://schemas.microsoft.com/office/powerpoint/2010/main" val="38362081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66</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2.8 - Vérification de la connectivité</a:t>
            </a:r>
          </a:p>
          <a:p>
            <a:pPr rtl="0">
              <a:lnSpc>
                <a:spcPct val="80000"/>
              </a:lnSpc>
              <a:buFontTx/>
              <a:buNone/>
            </a:pPr>
            <a:r>
              <a:rPr lang="fr-FR">
                <a:latin typeface="Arial" charset="0"/>
              </a:rPr>
              <a:t>2.8.2 - Vidéo - Test de connectivité de bout en bout</a:t>
            </a:r>
          </a:p>
        </p:txBody>
      </p:sp>
    </p:spTree>
    <p:extLst>
      <p:ext uri="{BB962C8B-B14F-4D97-AF65-F5344CB8AC3E}">
        <p14:creationId xmlns:p14="http://schemas.microsoft.com/office/powerpoint/2010/main" val="15268416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2.9 – Module pratique et questionnaire</a:t>
            </a:r>
          </a:p>
        </p:txBody>
      </p:sp>
      <p:sp>
        <p:nvSpPr>
          <p:cNvPr id="4" name="Slide Number Placeholder 3"/>
          <p:cNvSpPr>
            <a:spLocks noGrp="1"/>
          </p:cNvSpPr>
          <p:nvPr>
            <p:ph type="sldNum" sz="quarter" idx="10"/>
          </p:nvPr>
        </p:nvSpPr>
        <p:spPr/>
        <p:txBody>
          <a:bodyPr/>
          <a:lstStyle/>
          <a:p>
            <a:pPr rtl="0"/>
            <a:fld id="{5641018C-6CAF-B84E-B92C-ECB119457FBA}" type="slidenum">
              <a:rPr/>
              <a:t>67</a:t>
            </a:fld>
            <a:endParaRPr/>
          </a:p>
        </p:txBody>
      </p:sp>
    </p:spTree>
    <p:extLst>
      <p:ext uri="{BB962C8B-B14F-4D97-AF65-F5344CB8AC3E}">
        <p14:creationId xmlns:p14="http://schemas.microsoft.com/office/powerpoint/2010/main" val="22171436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68</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2.9 – Module pratique et questionnaire</a:t>
            </a:r>
          </a:p>
          <a:p>
            <a:pPr rtl="0">
              <a:lnSpc>
                <a:spcPct val="80000"/>
              </a:lnSpc>
              <a:buFontTx/>
              <a:buNone/>
            </a:pPr>
            <a:r>
              <a:rPr lang="fr-FR">
                <a:latin typeface="Arial" charset="0"/>
              </a:rPr>
              <a:t>2.9.1 - Packet Tracer - Configuration des paramétrés de base de commutateur et de périphérique final</a:t>
            </a:r>
          </a:p>
        </p:txBody>
      </p:sp>
    </p:spTree>
    <p:extLst>
      <p:ext uri="{BB962C8B-B14F-4D97-AF65-F5344CB8AC3E}">
        <p14:creationId xmlns:p14="http://schemas.microsoft.com/office/powerpoint/2010/main" val="36520394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a:t>69</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2.9 – Module pratique et questionnaire</a:t>
            </a:r>
          </a:p>
          <a:p>
            <a:pPr rtl="0">
              <a:lnSpc>
                <a:spcPct val="80000"/>
              </a:lnSpc>
              <a:buFontTx/>
              <a:buNone/>
            </a:pPr>
            <a:r>
              <a:rPr lang="fr-FR">
                <a:latin typeface="Arial" charset="0"/>
              </a:rPr>
              <a:t>2.9.2 - Travaux pratiques - Configuration de base de commutateur et de périphérique final</a:t>
            </a:r>
          </a:p>
        </p:txBody>
      </p:sp>
    </p:spTree>
    <p:extLst>
      <p:ext uri="{BB962C8B-B14F-4D97-AF65-F5344CB8AC3E}">
        <p14:creationId xmlns:p14="http://schemas.microsoft.com/office/powerpoint/2010/main" val="1681643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a:t>70</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fr-FR" sz="1200" kern="1200">
                <a:solidFill>
                  <a:schemeClr val="tx1"/>
                </a:solidFill>
                <a:latin typeface="Arial" charset="0"/>
                <a:ea typeface="ＭＳ Ｐゴシック" charset="0"/>
                <a:cs typeface="ＭＳ Ｐゴシック" charset="0"/>
              </a:rPr>
              <a:t>2 - Configuration de base de commutateur et de périphérique final</a:t>
            </a:r>
          </a:p>
          <a:p>
            <a:pPr rtl="0">
              <a:lnSpc>
                <a:spcPct val="80000"/>
              </a:lnSpc>
              <a:buFontTx/>
              <a:buNone/>
            </a:pPr>
            <a:r>
              <a:rPr lang="fr-FR" sz="1200" kern="1200">
                <a:solidFill>
                  <a:schemeClr val="tx1"/>
                </a:solidFill>
                <a:latin typeface="Arial" charset="0"/>
                <a:ea typeface="ＭＳ Ｐゴシック" charset="0"/>
                <a:cs typeface="ＭＳ Ｐゴシック" charset="0"/>
              </a:rPr>
              <a:t>2.9 – Module pratique et questionnaire</a:t>
            </a:r>
          </a:p>
          <a:p>
            <a:pPr rtl="0">
              <a:lnSpc>
                <a:spcPct val="80000"/>
              </a:lnSpc>
              <a:buFontTx/>
              <a:buNone/>
            </a:pPr>
            <a:r>
              <a:rPr lang="fr-FR">
                <a:latin typeface="Arial" charset="0"/>
              </a:rPr>
              <a:t>2.9.3 - Qu'est-ce que j'ai appris dans ce module?</a:t>
            </a:r>
          </a:p>
          <a:p>
            <a:pPr rtl="0">
              <a:lnSpc>
                <a:spcPct val="80000"/>
              </a:lnSpc>
              <a:buFontTx/>
              <a:buNone/>
            </a:pPr>
            <a:r>
              <a:rPr lang="fr-FR">
                <a:latin typeface="Arial" charset="0"/>
              </a:rPr>
              <a:t>2.9.4 - Questionnaires de module - Configuration des paramètres de base de commutateur et de périphérique final</a:t>
            </a:r>
          </a:p>
        </p:txBody>
      </p:sp>
    </p:spTree>
    <p:extLst>
      <p:ext uri="{BB962C8B-B14F-4D97-AF65-F5344CB8AC3E}">
        <p14:creationId xmlns:p14="http://schemas.microsoft.com/office/powerpoint/2010/main" val="14768241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a:t>71</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fr-FR" sz="1200" kern="1200">
                <a:solidFill>
                  <a:schemeClr val="tx1"/>
                </a:solidFill>
                <a:latin typeface="Arial" charset="0"/>
                <a:ea typeface="ＭＳ Ｐゴシック" charset="0"/>
                <a:cs typeface="ＭＳ Ｐゴシック" charset="0"/>
              </a:rPr>
              <a:t>2 – Basic Switch and End Device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fr-FR"/>
              <a:t>New Terms and Commands</a:t>
            </a:r>
          </a:p>
        </p:txBody>
      </p:sp>
    </p:spTree>
    <p:extLst>
      <p:ext uri="{BB962C8B-B14F-4D97-AF65-F5344CB8AC3E}">
        <p14:creationId xmlns:p14="http://schemas.microsoft.com/office/powerpoint/2010/main" val="2246742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a:t>9</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9001040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72</a:t>
            </a:fld>
            <a:endParaRPr/>
          </a:p>
        </p:txBody>
      </p:sp>
    </p:spTree>
    <p:extLst>
      <p:ext uri="{BB962C8B-B14F-4D97-AF65-F5344CB8AC3E}">
        <p14:creationId xmlns:p14="http://schemas.microsoft.com/office/powerpoint/2010/main" val="1591394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a:t>10</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8653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a:t>11</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35927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fr-FR" sz="600">
                <a:solidFill>
                  <a:schemeClr val="accent5">
                    <a:lumMod val="50000"/>
                  </a:schemeClr>
                </a:solidFill>
                <a:latin typeface="+mn-lt"/>
                <a:ea typeface="+mn-ea"/>
                <a:cs typeface="CiscoSans Thin"/>
              </a:rPr>
              <a:t>© 2016 Cisco et/ou ses filiales. Tous droits réservés.   Informations confidentielles de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fr-FR" sz="600">
                <a:solidFill>
                  <a:schemeClr val="accent3">
                    <a:lumMod val="85000"/>
                  </a:schemeClr>
                </a:solidFill>
                <a:latin typeface="+mn-lt"/>
                <a:ea typeface="+mn-ea"/>
                <a:cs typeface="CiscoSans Thin"/>
              </a:rPr>
              <a:t>© 2016 Cisco et/ou ses filiales. Tous droits réservés.   Informations confidentielles de Cisco</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3.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4.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9.xml"/><Relationship Id="rId5" Type="http://schemas.openxmlformats.org/officeDocument/2006/relationships/image" Target="../media/image4.tiff"/><Relationship Id="rId4" Type="http://schemas.openxmlformats.org/officeDocument/2006/relationships/image" Target="../media/image5.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20.xml"/><Relationship Id="rId5" Type="http://schemas.openxmlformats.org/officeDocument/2006/relationships/image" Target="../media/image7.gif"/><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21.xml"/><Relationship Id="rId5" Type="http://schemas.openxmlformats.org/officeDocument/2006/relationships/image" Target="../media/image9.tiff"/><Relationship Id="rId4" Type="http://schemas.openxmlformats.org/officeDocument/2006/relationships/image" Target="../media/image8.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3.tiff"/><Relationship Id="rId2" Type="http://schemas.openxmlformats.org/officeDocument/2006/relationships/slideLayout" Target="../slideLayouts/slideLayout13.xml"/><Relationship Id="rId1" Type="http://schemas.openxmlformats.org/officeDocument/2006/relationships/tags" Target="../tags/tag23.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4.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6.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7.xml"/><Relationship Id="rId5" Type="http://schemas.openxmlformats.org/officeDocument/2006/relationships/image" Target="../media/image21.tiff"/><Relationship Id="rId4" Type="http://schemas.openxmlformats.org/officeDocument/2006/relationships/image" Target="../media/image20.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3.xml"/><Relationship Id="rId5" Type="http://schemas.openxmlformats.org/officeDocument/2006/relationships/image" Target="../media/image27.tiff"/><Relationship Id="rId4" Type="http://schemas.openxmlformats.org/officeDocument/2006/relationships/image" Target="../media/image26.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5.xml"/><Relationship Id="rId5" Type="http://schemas.openxmlformats.org/officeDocument/2006/relationships/image" Target="../media/image29.tiff"/><Relationship Id="rId4" Type="http://schemas.openxmlformats.org/officeDocument/2006/relationships/image" Target="../media/image28.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30.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3.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4.xml"/><Relationship Id="rId5" Type="http://schemas.openxmlformats.org/officeDocument/2006/relationships/image" Target="../media/image33.tiff"/><Relationship Id="rId4" Type="http://schemas.openxmlformats.org/officeDocument/2006/relationships/image" Target="../media/image32.tif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34.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6.xml"/><Relationship Id="rId5" Type="http://schemas.openxmlformats.org/officeDocument/2006/relationships/image" Target="../media/image36.tiff"/><Relationship Id="rId4" Type="http://schemas.openxmlformats.org/officeDocument/2006/relationships/image" Target="../media/image35.tif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7.xml"/><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50.xml"/><Relationship Id="rId5" Type="http://schemas.openxmlformats.org/officeDocument/2006/relationships/image" Target="../media/image40.tiff"/><Relationship Id="rId4" Type="http://schemas.openxmlformats.org/officeDocument/2006/relationships/image" Target="../media/image39.tif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51.xml"/><Relationship Id="rId5" Type="http://schemas.openxmlformats.org/officeDocument/2006/relationships/image" Target="../media/image42.png"/><Relationship Id="rId4" Type="http://schemas.openxmlformats.org/officeDocument/2006/relationships/image" Target="../media/image41.tif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3.xml"/><Relationship Id="rId4" Type="http://schemas.openxmlformats.org/officeDocument/2006/relationships/image" Target="../media/image43.tif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4.xml"/><Relationship Id="rId5" Type="http://schemas.openxmlformats.org/officeDocument/2006/relationships/image" Target="../media/image45.tiff"/><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7.xml"/><Relationship Id="rId4" Type="http://schemas.openxmlformats.org/officeDocument/2006/relationships/image" Target="../media/image46.tif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8.xml"/><Relationship Id="rId4" Type="http://schemas.openxmlformats.org/officeDocument/2006/relationships/image" Target="../media/image47.tif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61.xml"/><Relationship Id="rId4" Type="http://schemas.openxmlformats.org/officeDocument/2006/relationships/image" Target="../media/image49.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2.xml"/><Relationship Id="rId4" Type="http://schemas.openxmlformats.org/officeDocument/2006/relationships/image" Target="../media/image50.tif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63.xml"/><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ags" Target="../tags/tag6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65.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6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6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4.xml"/><Relationship Id="rId1" Type="http://schemas.openxmlformats.org/officeDocument/2006/relationships/tags" Target="../tags/tag68.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3.xml"/><Relationship Id="rId1" Type="http://schemas.openxmlformats.org/officeDocument/2006/relationships/tags" Target="../tags/tag69.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3.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3.xml"/><Relationship Id="rId1" Type="http://schemas.openxmlformats.org/officeDocument/2006/relationships/tags" Target="../tags/tag71.xml"/><Relationship Id="rId4" Type="http://schemas.openxmlformats.org/officeDocument/2006/relationships/image" Target="../media/image52.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3.xml"/><Relationship Id="rId1" Type="http://schemas.openxmlformats.org/officeDocument/2006/relationships/tags" Target="../tags/tag7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0.xml"/><Relationship Id="rId1" Type="http://schemas.openxmlformats.org/officeDocument/2006/relationships/tags" Target="../tags/tag7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46826" y="1634836"/>
            <a:ext cx="6557379" cy="1666626"/>
          </a:xfrm>
        </p:spPr>
        <p:txBody>
          <a:bodyPr/>
          <a:lstStyle/>
          <a:p>
            <a:pPr rtl="0"/>
            <a:r>
              <a:rPr lang="fr-FR" dirty="0">
                <a:solidFill>
                  <a:schemeClr val="accent5">
                    <a:lumMod val="40000"/>
                    <a:lumOff val="60000"/>
                  </a:schemeClr>
                </a:solidFill>
              </a:rPr>
              <a:t>Module 2: Configuration des paramètres de base de commutateur et de périphérique final</a:t>
            </a:r>
          </a:p>
        </p:txBody>
      </p:sp>
      <p:sp>
        <p:nvSpPr>
          <p:cNvPr id="5" name="Text Placeholder 4"/>
          <p:cNvSpPr>
            <a:spLocks noGrp="1"/>
          </p:cNvSpPr>
          <p:nvPr>
            <p:ph type="body" sz="quarter" idx="13"/>
          </p:nvPr>
        </p:nvSpPr>
        <p:spPr>
          <a:xfrm>
            <a:off x="461940" y="3490346"/>
            <a:ext cx="5925246" cy="299001"/>
          </a:xfrm>
        </p:spPr>
        <p:txBody>
          <a:bodyPr/>
          <a:lstStyle/>
          <a:p>
            <a:pPr rtl="0"/>
            <a:r>
              <a:rPr lang="fr-FR" dirty="0">
                <a:solidFill>
                  <a:schemeClr val="bg2">
                    <a:lumMod val="40000"/>
                    <a:lumOff val="60000"/>
                  </a:schemeClr>
                </a:solidFill>
              </a:rPr>
              <a:t>Contenu Pédagogique de l'instructeur</a:t>
            </a:r>
          </a:p>
        </p:txBody>
      </p:sp>
      <p:sp>
        <p:nvSpPr>
          <p:cNvPr id="7" name="Subtitle 6"/>
          <p:cNvSpPr>
            <a:spLocks noGrp="1"/>
          </p:cNvSpPr>
          <p:nvPr>
            <p:ph type="subTitle" idx="1"/>
          </p:nvPr>
        </p:nvSpPr>
        <p:spPr>
          <a:xfrm>
            <a:off x="454383" y="4051350"/>
            <a:ext cx="2368954" cy="902174"/>
          </a:xfrm>
        </p:spPr>
        <p:txBody>
          <a:bodyPr/>
          <a:lstStyle/>
          <a:p>
            <a:pPr rtl="0"/>
            <a:r>
              <a:rPr lang="fr-FR" dirty="0">
                <a:solidFill>
                  <a:schemeClr val="accent5">
                    <a:lumMod val="40000"/>
                    <a:lumOff val="60000"/>
                  </a:schemeClr>
                </a:solidFill>
              </a:rPr>
              <a:t>Présentation des réseaux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a:t>Module 2: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rtl="0">
              <a:lnSpc>
                <a:spcPct val="85000"/>
              </a:lnSpc>
              <a:spcBef>
                <a:spcPct val="30000"/>
              </a:spcBef>
              <a:buNone/>
            </a:pPr>
            <a:r>
              <a:rPr lang="fr-FR"/>
              <a:t>Topic 2.2</a:t>
            </a:r>
          </a:p>
          <a:p>
            <a:pPr lvl="1" rtl="0">
              <a:lnSpc>
                <a:spcPct val="85000"/>
              </a:lnSpc>
              <a:spcBef>
                <a:spcPct val="30000"/>
              </a:spcBef>
            </a:pPr>
            <a:r>
              <a:rPr lang="fr-FR"/>
              <a:t>Ask the students or have a class discussion</a:t>
            </a:r>
          </a:p>
          <a:p>
            <a:pPr lvl="2" rtl="0">
              <a:lnSpc>
                <a:spcPct val="85000"/>
              </a:lnSpc>
              <a:spcBef>
                <a:spcPct val="30000"/>
              </a:spcBef>
            </a:pPr>
            <a:r>
              <a:rPr lang="fr-FR"/>
              <a:t>Explain the differences between User EXEC mode and Privileged EXEC mode. You can write the switch prompts on the board and explain the prompts will display the current mode. </a:t>
            </a:r>
          </a:p>
          <a:p>
            <a:pPr lvl="2" rtl="0">
              <a:lnSpc>
                <a:spcPct val="85000"/>
              </a:lnSpc>
              <a:spcBef>
                <a:spcPct val="30000"/>
              </a:spcBef>
            </a:pPr>
            <a:r>
              <a:rPr lang="fr-FR"/>
              <a:t>Why do you think the commands available in User EXEC mode are limited?</a:t>
            </a:r>
          </a:p>
          <a:p>
            <a:pPr lvl="2" rtl="0">
              <a:lnSpc>
                <a:spcPct val="85000"/>
              </a:lnSpc>
              <a:spcBef>
                <a:spcPct val="30000"/>
              </a:spcBef>
            </a:pPr>
            <a:r>
              <a:rPr lang="fr-FR"/>
              <a:t>What are the differences between Privilege EXEC mode and Global Configuration mode? </a:t>
            </a:r>
          </a:p>
          <a:p>
            <a:pPr lvl="2" rtl="0">
              <a:lnSpc>
                <a:spcPct val="85000"/>
              </a:lnSpc>
              <a:spcBef>
                <a:spcPct val="30000"/>
              </a:spcBef>
            </a:pPr>
            <a:r>
              <a:rPr lang="fr-FR"/>
              <a:t>Draw the different IOS mode prompts on the board and explain the differences between the configuration modes and how to tell which mode the switch is currently in. </a:t>
            </a:r>
          </a:p>
          <a:p>
            <a:pPr marL="0" indent="0" rtl="0">
              <a:lnSpc>
                <a:spcPct val="85000"/>
              </a:lnSpc>
              <a:spcBef>
                <a:spcPct val="30000"/>
              </a:spcBef>
              <a:buNone/>
            </a:pPr>
            <a:r>
              <a:rPr lang="fr-FR"/>
              <a:t>Topic 2.3</a:t>
            </a:r>
          </a:p>
          <a:p>
            <a:pPr lvl="1" rtl="0">
              <a:lnSpc>
                <a:spcPct val="85000"/>
              </a:lnSpc>
              <a:spcBef>
                <a:spcPct val="30000"/>
              </a:spcBef>
            </a:pPr>
            <a:r>
              <a:rPr lang="fr-FR"/>
              <a:t>Ask the students or have a class discussion</a:t>
            </a:r>
          </a:p>
          <a:p>
            <a:pPr lvl="2" rtl="0">
              <a:lnSpc>
                <a:spcPct val="85000"/>
              </a:lnSpc>
              <a:spcBef>
                <a:spcPct val="30000"/>
              </a:spcBef>
            </a:pPr>
            <a:r>
              <a:rPr lang="fr-FR"/>
              <a:t>Draw the basic IOS command structure on the board and describe the syntax</a:t>
            </a:r>
          </a:p>
          <a:p>
            <a:pPr lvl="2" algn="thaiDist" rtl="0">
              <a:lnSpc>
                <a:spcPct val="85000"/>
              </a:lnSpc>
              <a:spcBef>
                <a:spcPct val="30000"/>
              </a:spcBef>
            </a:pPr>
            <a:r>
              <a:rPr lang="fr-FR"/>
              <a:t>What hot keys or shortcuts do you use on your computers? (F5 to refresh, Ctrl+C to copy, Ctrl+S to save etc.)</a:t>
            </a:r>
          </a:p>
          <a:p>
            <a:pPr lvl="2" algn="thaiDist" rtl="0">
              <a:lnSpc>
                <a:spcPct val="85000"/>
              </a:lnSpc>
              <a:spcBef>
                <a:spcPct val="30000"/>
              </a:spcBef>
            </a:pPr>
            <a:r>
              <a:rPr lang="fr-FR"/>
              <a:t>If possible, display the CLI of a switch and show the help feature for various commands. </a:t>
            </a:r>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4938879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a:t>Module 2: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rtl="0">
              <a:lnSpc>
                <a:spcPct val="85000"/>
              </a:lnSpc>
              <a:spcBef>
                <a:spcPct val="30000"/>
              </a:spcBef>
              <a:buNone/>
            </a:pPr>
            <a:r>
              <a:rPr lang="fr-FR"/>
              <a:t>Topic 2.4</a:t>
            </a:r>
          </a:p>
          <a:p>
            <a:pPr lvl="1" rtl="0">
              <a:lnSpc>
                <a:spcPct val="85000"/>
              </a:lnSpc>
              <a:spcBef>
                <a:spcPct val="30000"/>
              </a:spcBef>
            </a:pPr>
            <a:r>
              <a:rPr lang="fr-FR"/>
              <a:t>Ask the students or have a class discussion</a:t>
            </a:r>
          </a:p>
          <a:p>
            <a:pPr lvl="2" algn="thaiDist" rtl="0">
              <a:lnSpc>
                <a:spcPct val="85000"/>
              </a:lnSpc>
              <a:spcBef>
                <a:spcPct val="30000"/>
              </a:spcBef>
            </a:pPr>
            <a:r>
              <a:rPr lang="fr-FR"/>
              <a:t>Explain the guidelines for naming a network device and why the default name should be changed.</a:t>
            </a:r>
          </a:p>
          <a:p>
            <a:pPr lvl="2" algn="thaiDist" rtl="0">
              <a:lnSpc>
                <a:spcPct val="85000"/>
              </a:lnSpc>
              <a:spcBef>
                <a:spcPct val="30000"/>
              </a:spcBef>
            </a:pPr>
            <a:r>
              <a:rPr lang="fr-FR"/>
              <a:t>Why would you want to encrypt all the passwords on a switch?</a:t>
            </a:r>
          </a:p>
          <a:p>
            <a:pPr lvl="2" algn="thaiDist" rtl="0">
              <a:lnSpc>
                <a:spcPct val="85000"/>
              </a:lnSpc>
              <a:spcBef>
                <a:spcPct val="30000"/>
              </a:spcBef>
            </a:pPr>
            <a:r>
              <a:rPr lang="fr-FR"/>
              <a:t>Why is a banner important to configure on a network device?</a:t>
            </a:r>
          </a:p>
          <a:p>
            <a:pPr marL="261937" lvl="2" indent="0" algn="thaiDist">
              <a:lnSpc>
                <a:spcPct val="85000"/>
              </a:lnSpc>
              <a:spcBef>
                <a:spcPct val="30000"/>
              </a:spcBef>
              <a:buNone/>
            </a:pPr>
            <a:endParaRPr lang="en-US" dirty="0"/>
          </a:p>
          <a:p>
            <a:pPr marL="0" indent="0" rtl="0">
              <a:lnSpc>
                <a:spcPct val="85000"/>
              </a:lnSpc>
              <a:spcBef>
                <a:spcPct val="30000"/>
              </a:spcBef>
              <a:buNone/>
            </a:pPr>
            <a:r>
              <a:rPr lang="fr-FR"/>
              <a:t>Topic 2.5</a:t>
            </a:r>
          </a:p>
          <a:p>
            <a:pPr lvl="1" rtl="0">
              <a:lnSpc>
                <a:spcPct val="85000"/>
              </a:lnSpc>
              <a:spcBef>
                <a:spcPct val="30000"/>
              </a:spcBef>
            </a:pPr>
            <a:r>
              <a:rPr lang="fr-FR"/>
              <a:t>Ask the students or have a class discussion</a:t>
            </a:r>
          </a:p>
          <a:p>
            <a:pPr lvl="2" rtl="0">
              <a:lnSpc>
                <a:spcPct val="85000"/>
              </a:lnSpc>
              <a:spcBef>
                <a:spcPct val="30000"/>
              </a:spcBef>
            </a:pPr>
            <a:r>
              <a:rPr lang="fr-FR"/>
              <a:t>What would be a disadvantage of reloading a switch?</a:t>
            </a:r>
          </a:p>
          <a:p>
            <a:pPr lvl="2" rtl="0">
              <a:lnSpc>
                <a:spcPct val="85000"/>
              </a:lnSpc>
              <a:spcBef>
                <a:spcPct val="30000"/>
              </a:spcBef>
            </a:pPr>
            <a:r>
              <a:rPr lang="fr-FR"/>
              <a:t>What is the difference between the running-config and the startup-config?</a:t>
            </a:r>
          </a:p>
          <a:p>
            <a:pPr lvl="2" rtl="0">
              <a:lnSpc>
                <a:spcPct val="85000"/>
              </a:lnSpc>
              <a:spcBef>
                <a:spcPct val="30000"/>
              </a:spcBef>
            </a:pPr>
            <a:r>
              <a:rPr lang="fr-FR"/>
              <a:t>If possible, walkthrough an example of capturing the running-config or startup-config to a text file. </a:t>
            </a:r>
          </a:p>
          <a:p>
            <a:pPr lvl="1">
              <a:lnSpc>
                <a:spcPct val="85000"/>
              </a:lnSpc>
              <a:spcBef>
                <a:spcPct val="30000"/>
              </a:spcBef>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lvl="2">
              <a:lnSpc>
                <a:spcPct val="85000"/>
              </a:lnSpc>
              <a:spcBef>
                <a:spcPct val="30000"/>
              </a:spcBef>
            </a:pPr>
            <a:endParaRPr lang="en-US" dirty="0"/>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78623488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a:t>Module 2: Best Practices (Cont.) </a:t>
            </a:r>
          </a:p>
        </p:txBody>
      </p:sp>
      <p:sp>
        <p:nvSpPr>
          <p:cNvPr id="11266" name="Rectangle 34"/>
          <p:cNvSpPr>
            <a:spLocks noGrp="1" noChangeArrowheads="1"/>
          </p:cNvSpPr>
          <p:nvPr>
            <p:ph idx="1"/>
          </p:nvPr>
        </p:nvSpPr>
        <p:spPr>
          <a:xfrm>
            <a:off x="144065" y="798944"/>
            <a:ext cx="8853286" cy="3818775"/>
          </a:xfrm>
        </p:spPr>
        <p:txBody>
          <a:bodyPr/>
          <a:lstStyle/>
          <a:p>
            <a:pPr marL="0" indent="0" rtl="0">
              <a:lnSpc>
                <a:spcPct val="85000"/>
              </a:lnSpc>
              <a:spcBef>
                <a:spcPct val="30000"/>
              </a:spcBef>
              <a:buNone/>
            </a:pPr>
            <a:r>
              <a:rPr lang="fr-FR"/>
              <a:t>Topic 2.6</a:t>
            </a:r>
          </a:p>
          <a:p>
            <a:pPr lvl="1" rtl="0">
              <a:lnSpc>
                <a:spcPct val="85000"/>
              </a:lnSpc>
              <a:spcBef>
                <a:spcPct val="30000"/>
              </a:spcBef>
            </a:pPr>
            <a:r>
              <a:rPr lang="fr-FR"/>
              <a:t>Ask the students or have a class discussion</a:t>
            </a:r>
          </a:p>
          <a:p>
            <a:pPr lvl="2" rtl="0">
              <a:lnSpc>
                <a:spcPct val="85000"/>
              </a:lnSpc>
              <a:spcBef>
                <a:spcPct val="30000"/>
              </a:spcBef>
            </a:pPr>
            <a:r>
              <a:rPr lang="fr-FR"/>
              <a:t>Name some end devices that are configured with IP addresses. Why do they need to be configured with an IP address?</a:t>
            </a:r>
          </a:p>
          <a:p>
            <a:pPr lvl="2" algn="thaiDist" rtl="0">
              <a:lnSpc>
                <a:spcPct val="85000"/>
              </a:lnSpc>
              <a:spcBef>
                <a:spcPct val="30000"/>
              </a:spcBef>
            </a:pPr>
            <a:r>
              <a:rPr lang="fr-FR"/>
              <a:t>If available, show various network media such as Ethernet cables or fiber-optic cables and how they connect to a port on the switch. </a:t>
            </a:r>
          </a:p>
          <a:p>
            <a:pPr marL="261937" lvl="2" indent="0" algn="thaiDist">
              <a:lnSpc>
                <a:spcPct val="85000"/>
              </a:lnSpc>
              <a:spcBef>
                <a:spcPct val="30000"/>
              </a:spcBef>
              <a:buNone/>
            </a:pPr>
            <a:endParaRPr lang="en-US" dirty="0"/>
          </a:p>
          <a:p>
            <a:pPr marL="0" indent="0" rtl="0">
              <a:lnSpc>
                <a:spcPct val="85000"/>
              </a:lnSpc>
              <a:spcBef>
                <a:spcPct val="30000"/>
              </a:spcBef>
              <a:buNone/>
            </a:pPr>
            <a:r>
              <a:rPr lang="fr-FR"/>
              <a:t>Topic 2.7</a:t>
            </a:r>
          </a:p>
          <a:p>
            <a:pPr lvl="1" rtl="0">
              <a:lnSpc>
                <a:spcPct val="85000"/>
              </a:lnSpc>
              <a:spcBef>
                <a:spcPct val="30000"/>
              </a:spcBef>
            </a:pPr>
            <a:r>
              <a:rPr lang="fr-FR"/>
              <a:t>Ask the students or have a class discussion</a:t>
            </a:r>
          </a:p>
          <a:p>
            <a:pPr lvl="2" rtl="0">
              <a:lnSpc>
                <a:spcPct val="85000"/>
              </a:lnSpc>
              <a:spcBef>
                <a:spcPct val="30000"/>
              </a:spcBef>
            </a:pPr>
            <a:r>
              <a:rPr lang="fr-FR"/>
              <a:t>Have you ever configured your computer with a manual IP address?</a:t>
            </a:r>
          </a:p>
          <a:p>
            <a:pPr lvl="2" rtl="0">
              <a:lnSpc>
                <a:spcPct val="85000"/>
              </a:lnSpc>
              <a:spcBef>
                <a:spcPct val="30000"/>
              </a:spcBef>
            </a:pPr>
            <a:r>
              <a:rPr lang="fr-FR"/>
              <a:t>Why do you need to use the </a:t>
            </a:r>
            <a:r>
              <a:rPr lang="fr-FR" b="1"/>
              <a:t>no shutdown </a:t>
            </a:r>
            <a:r>
              <a:rPr lang="fr-FR"/>
              <a:t>command on an interface?</a:t>
            </a:r>
          </a:p>
          <a:p>
            <a:pPr lvl="2">
              <a:lnSpc>
                <a:spcPct val="85000"/>
              </a:lnSpc>
              <a:spcBef>
                <a:spcPct val="30000"/>
              </a:spcBef>
            </a:pPr>
            <a:endParaRPr lang="en-US" dirty="0"/>
          </a:p>
          <a:p>
            <a:pPr marL="0" indent="0" rtl="0">
              <a:lnSpc>
                <a:spcPct val="85000"/>
              </a:lnSpc>
              <a:spcBef>
                <a:spcPct val="30000"/>
              </a:spcBef>
              <a:buNone/>
            </a:pPr>
            <a:r>
              <a:rPr lang="fr-FR"/>
              <a:t>Topic 2.8</a:t>
            </a:r>
          </a:p>
          <a:p>
            <a:pPr lvl="1" rtl="0">
              <a:lnSpc>
                <a:spcPct val="85000"/>
              </a:lnSpc>
              <a:spcBef>
                <a:spcPct val="30000"/>
              </a:spcBef>
            </a:pPr>
            <a:r>
              <a:rPr lang="fr-FR"/>
              <a:t>Ask the students or have a class discussion</a:t>
            </a:r>
          </a:p>
          <a:p>
            <a:pPr lvl="2" algn="thaiDist" rtl="0">
              <a:lnSpc>
                <a:spcPct val="85000"/>
              </a:lnSpc>
              <a:spcBef>
                <a:spcPct val="30000"/>
              </a:spcBef>
            </a:pPr>
            <a:r>
              <a:rPr lang="fr-FR"/>
              <a:t>Why is it important to test end-to-end connectivity?</a:t>
            </a:r>
          </a:p>
          <a:p>
            <a:pPr>
              <a:lnSpc>
                <a:spcPct val="85000"/>
              </a:lnSpc>
              <a:spcBef>
                <a:spcPct val="30000"/>
              </a:spcBef>
            </a:pPr>
            <a:endParaRPr lang="en-US" dirty="0"/>
          </a:p>
          <a:p>
            <a:pPr lvl="1">
              <a:lnSpc>
                <a:spcPct val="85000"/>
              </a:lnSpc>
              <a:spcBef>
                <a:spcPct val="30000"/>
              </a:spcBef>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lvl="2">
              <a:lnSpc>
                <a:spcPct val="85000"/>
              </a:lnSpc>
              <a:spcBef>
                <a:spcPct val="30000"/>
              </a:spcBef>
            </a:pPr>
            <a:endParaRPr lang="en-US" dirty="0"/>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93034417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pPr rtl="0"/>
            <a:r>
              <a:rPr lang="fr-FR">
                <a:solidFill>
                  <a:schemeClr val="accent5">
                    <a:lumMod val="40000"/>
                    <a:lumOff val="60000"/>
                  </a:schemeClr>
                </a:solidFill>
              </a:rPr>
              <a:t>Présentation des réseaux V7.0 (ITN)</a:t>
            </a:r>
          </a:p>
          <a:p>
            <a:endParaRPr lang="en-US" dirty="0"/>
          </a:p>
        </p:txBody>
      </p:sp>
      <p:sp>
        <p:nvSpPr>
          <p:cNvPr id="6" name="Title 5"/>
          <p:cNvSpPr>
            <a:spLocks noGrp="1"/>
          </p:cNvSpPr>
          <p:nvPr>
            <p:ph type="ctrTitle"/>
          </p:nvPr>
        </p:nvSpPr>
        <p:spPr>
          <a:xfrm>
            <a:off x="469497" y="2316480"/>
            <a:ext cx="6672708" cy="1080143"/>
          </a:xfrm>
        </p:spPr>
        <p:txBody>
          <a:bodyPr/>
          <a:lstStyle/>
          <a:p>
            <a:pPr rtl="0"/>
            <a:r>
              <a:rPr lang="fr-FR">
                <a:solidFill>
                  <a:schemeClr val="accent5">
                    <a:lumMod val="40000"/>
                    <a:lumOff val="60000"/>
                  </a:schemeClr>
                </a:solidFill>
              </a:rPr>
              <a:t>Module 2: Configuration des paramètres de base de commutateur et de périphérique final</a:t>
            </a: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fr-FR"/>
              <a:t>Objectifs de ce module</a:t>
            </a:r>
          </a:p>
        </p:txBody>
      </p:sp>
      <p:sp>
        <p:nvSpPr>
          <p:cNvPr id="4099" name="Rectangle 34"/>
          <p:cNvSpPr>
            <a:spLocks noGrp="1" noChangeArrowheads="1"/>
          </p:cNvSpPr>
          <p:nvPr>
            <p:ph idx="1"/>
          </p:nvPr>
        </p:nvSpPr>
        <p:spPr>
          <a:xfrm>
            <a:off x="0" y="685775"/>
            <a:ext cx="9006840" cy="1128717"/>
          </a:xfrm>
        </p:spPr>
        <p:txBody>
          <a:bodyPr/>
          <a:lstStyle/>
          <a:p>
            <a:pPr marL="188912" lvl="1" indent="0" rtl="0">
              <a:buNone/>
            </a:pPr>
            <a:r>
              <a:rPr lang="fr-FR" b="1"/>
              <a:t>Titre de Module</a:t>
            </a:r>
            <a:r>
              <a:rPr lang="fr-FR"/>
              <a:t>: Configuration des paramètres de base de commutateur et de périphérique final</a:t>
            </a:r>
          </a:p>
          <a:p>
            <a:pPr marL="188912" lvl="1" indent="0">
              <a:buNone/>
            </a:pPr>
            <a:endParaRPr lang="en-US" b="1" dirty="0"/>
          </a:p>
          <a:p>
            <a:pPr marL="188912" lvl="1" indent="0" rtl="0">
              <a:buNone/>
            </a:pPr>
            <a:r>
              <a:rPr lang="fr-FR" b="1"/>
              <a:t>L'objectif du Module</a:t>
            </a:r>
            <a:r>
              <a:rPr lang="fr-FR"/>
              <a:t>: Mettre en œuvre les paramètres initiaux, y compris les mots de passe, l'adressage IP et les paramètres de passerelle par défaut sur un commutateur réseau et sur des terminaux.</a:t>
            </a:r>
          </a:p>
          <a:p>
            <a:pPr marL="542131" lvl="2" indent="-214313">
              <a:buFont typeface="Arial" panose="020B0604020202020204" pitchFamily="34" charset="0"/>
              <a:buChar char="•"/>
            </a:pP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971403362"/>
              </p:ext>
            </p:extLst>
          </p:nvPr>
        </p:nvGraphicFramePr>
        <p:xfrm>
          <a:off x="554085" y="1888747"/>
          <a:ext cx="7456362" cy="3079294"/>
        </p:xfrm>
        <a:graphic>
          <a:graphicData uri="http://schemas.openxmlformats.org/drawingml/2006/table">
            <a:tbl>
              <a:tblPr firstRow="1" firstCol="1" bandRow="1">
                <a:tableStyleId>{5C22544A-7EE6-4342-B048-85BDC9FD1C3A}</a:tableStyleId>
              </a:tblPr>
              <a:tblGrid>
                <a:gridCol w="3728181">
                  <a:extLst>
                    <a:ext uri="{9D8B030D-6E8A-4147-A177-3AD203B41FA5}">
                      <a16:colId xmlns:a16="http://schemas.microsoft.com/office/drawing/2014/main" val="1523797708"/>
                    </a:ext>
                  </a:extLst>
                </a:gridCol>
                <a:gridCol w="3728181">
                  <a:extLst>
                    <a:ext uri="{9D8B030D-6E8A-4147-A177-3AD203B41FA5}">
                      <a16:colId xmlns:a16="http://schemas.microsoft.com/office/drawing/2014/main" val="2750207184"/>
                    </a:ext>
                  </a:extLst>
                </a:gridCol>
              </a:tblGrid>
              <a:tr h="134479">
                <a:tc>
                  <a:txBody>
                    <a:bodyPr/>
                    <a:lstStyle/>
                    <a:p>
                      <a:pPr marL="0" marR="0" rtl="0">
                        <a:lnSpc>
                          <a:spcPct val="107000"/>
                        </a:lnSpc>
                        <a:spcBef>
                          <a:spcPts val="0"/>
                        </a:spcBef>
                        <a:spcAft>
                          <a:spcPts val="0"/>
                        </a:spcAft>
                      </a:pPr>
                      <a:r>
                        <a:rPr lang="fr-FR" sz="1050" dirty="0">
                          <a:effectLst/>
                        </a:rPr>
                        <a:t>Titre du rubrique</a:t>
                      </a:r>
                    </a:p>
                  </a:txBody>
                  <a:tcPr marL="68580" marR="68580" marT="0" marB="0"/>
                </a:tc>
                <a:tc>
                  <a:txBody>
                    <a:bodyPr/>
                    <a:lstStyle/>
                    <a:p>
                      <a:pPr marL="0" marR="0" rtl="0">
                        <a:lnSpc>
                          <a:spcPct val="107000"/>
                        </a:lnSpc>
                        <a:spcBef>
                          <a:spcPts val="0"/>
                        </a:spcBef>
                        <a:spcAft>
                          <a:spcPts val="0"/>
                        </a:spcAft>
                      </a:pPr>
                      <a:r>
                        <a:rPr lang="fr-FR" sz="1050">
                          <a:effectLst/>
                        </a:rPr>
                        <a:t>Objectif du rubrique</a:t>
                      </a:r>
                    </a:p>
                  </a:txBody>
                  <a:tcPr marL="68580" marR="68580" marT="0" marB="0"/>
                </a:tc>
                <a:extLst>
                  <a:ext uri="{0D108BD9-81ED-4DB2-BD59-A6C34878D82A}">
                    <a16:rowId xmlns:a16="http://schemas.microsoft.com/office/drawing/2014/main" val="1874061904"/>
                  </a:ext>
                </a:extLst>
              </a:tr>
              <a:tr h="333554">
                <a:tc>
                  <a:txBody>
                    <a:bodyPr/>
                    <a:lstStyle/>
                    <a:p>
                      <a:pPr rtl="0" fontAlgn="ctr"/>
                      <a:r>
                        <a:rPr lang="fr-FR" sz="1050" b="1">
                          <a:effectLst/>
                        </a:rPr>
                        <a:t>Accès à Cisco IOS</a:t>
                      </a:r>
                    </a:p>
                  </a:txBody>
                  <a:tcPr marL="47625" marR="47625" marT="47625" marB="47625" anchor="ctr"/>
                </a:tc>
                <a:tc>
                  <a:txBody>
                    <a:bodyPr/>
                    <a:lstStyle/>
                    <a:p>
                      <a:pPr rtl="0" fontAlgn="ctr"/>
                      <a:r>
                        <a:rPr lang="fr-FR" sz="1050" b="0" dirty="0">
                          <a:effectLst/>
                        </a:rPr>
                        <a:t>Expliquer comment accéder à un périphérique Cisco IOS pour le configurer.</a:t>
                      </a:r>
                    </a:p>
                  </a:txBody>
                  <a:tcPr marL="47625" marR="47625" marT="47625" marB="47625" anchor="ctr"/>
                </a:tc>
                <a:extLst>
                  <a:ext uri="{0D108BD9-81ED-4DB2-BD59-A6C34878D82A}">
                    <a16:rowId xmlns:a16="http://schemas.microsoft.com/office/drawing/2014/main" val="1646858405"/>
                  </a:ext>
                </a:extLst>
              </a:tr>
              <a:tr h="333554">
                <a:tc>
                  <a:txBody>
                    <a:bodyPr/>
                    <a:lstStyle/>
                    <a:p>
                      <a:pPr rtl="0" fontAlgn="ctr"/>
                      <a:r>
                        <a:rPr lang="fr-FR" sz="1050" b="1">
                          <a:effectLst/>
                        </a:rPr>
                        <a:t>Navigation IOS</a:t>
                      </a:r>
                    </a:p>
                  </a:txBody>
                  <a:tcPr marL="47625" marR="47625" marT="47625" marB="47625" anchor="ctr"/>
                </a:tc>
                <a:tc>
                  <a:txBody>
                    <a:bodyPr/>
                    <a:lstStyle/>
                    <a:p>
                      <a:pPr rtl="0" fontAlgn="ctr"/>
                      <a:r>
                        <a:rPr lang="fr-FR" sz="1050" b="0">
                          <a:effectLst/>
                        </a:rPr>
                        <a:t>Expliquer comment naviguer dans Cisco IOS pour configurer les périphériques réseau.</a:t>
                      </a:r>
                    </a:p>
                  </a:txBody>
                  <a:tcPr marL="47625" marR="47625" marT="47625" marB="47625" anchor="ctr"/>
                </a:tc>
                <a:extLst>
                  <a:ext uri="{0D108BD9-81ED-4DB2-BD59-A6C34878D82A}">
                    <a16:rowId xmlns:a16="http://schemas.microsoft.com/office/drawing/2014/main" val="3216917477"/>
                  </a:ext>
                </a:extLst>
              </a:tr>
              <a:tr h="333554">
                <a:tc>
                  <a:txBody>
                    <a:bodyPr/>
                    <a:lstStyle/>
                    <a:p>
                      <a:pPr rtl="0" fontAlgn="ctr"/>
                      <a:r>
                        <a:rPr lang="fr-FR" sz="1050" b="1">
                          <a:effectLst/>
                        </a:rPr>
                        <a:t>Structure des commandes</a:t>
                      </a:r>
                    </a:p>
                  </a:txBody>
                  <a:tcPr marL="47625" marR="47625" marT="47625" marB="47625" anchor="ctr"/>
                </a:tc>
                <a:tc>
                  <a:txBody>
                    <a:bodyPr/>
                    <a:lstStyle/>
                    <a:p>
                      <a:pPr rtl="0" fontAlgn="ctr"/>
                      <a:r>
                        <a:rPr lang="fr-FR" sz="1050" b="0">
                          <a:effectLst/>
                        </a:rPr>
                        <a:t>Décrire la structure des commandes du logiciel Cisco IOS.</a:t>
                      </a:r>
                    </a:p>
                  </a:txBody>
                  <a:tcPr marL="47625" marR="47625" marT="47625" marB="47625" anchor="ctr"/>
                </a:tc>
                <a:extLst>
                  <a:ext uri="{0D108BD9-81ED-4DB2-BD59-A6C34878D82A}">
                    <a16:rowId xmlns:a16="http://schemas.microsoft.com/office/drawing/2014/main" val="223668542"/>
                  </a:ext>
                </a:extLst>
              </a:tr>
              <a:tr h="201235">
                <a:tc>
                  <a:txBody>
                    <a:bodyPr/>
                    <a:lstStyle/>
                    <a:p>
                      <a:pPr rtl="0" fontAlgn="ctr"/>
                      <a:r>
                        <a:rPr lang="fr-FR" sz="1050" b="1">
                          <a:effectLst/>
                        </a:rPr>
                        <a:t>Configuration de base de périphérique</a:t>
                      </a:r>
                    </a:p>
                  </a:txBody>
                  <a:tcPr marL="47625" marR="47625" marT="47625" marB="47625" anchor="ctr"/>
                </a:tc>
                <a:tc>
                  <a:txBody>
                    <a:bodyPr/>
                    <a:lstStyle/>
                    <a:p>
                      <a:pPr rtl="0" fontAlgn="ctr"/>
                      <a:r>
                        <a:rPr lang="fr-FR" sz="1050" b="0">
                          <a:effectLst/>
                        </a:rPr>
                        <a:t>Configurer un périphérique Cisco IOS à l'aide de l'interface de ligne de commande.</a:t>
                      </a:r>
                    </a:p>
                  </a:txBody>
                  <a:tcPr marL="47625" marR="47625" marT="47625" marB="47625" anchor="ctr"/>
                </a:tc>
                <a:extLst>
                  <a:ext uri="{0D108BD9-81ED-4DB2-BD59-A6C34878D82A}">
                    <a16:rowId xmlns:a16="http://schemas.microsoft.com/office/drawing/2014/main" val="1435904258"/>
                  </a:ext>
                </a:extLst>
              </a:tr>
              <a:tr h="333554">
                <a:tc>
                  <a:txBody>
                    <a:bodyPr/>
                    <a:lstStyle/>
                    <a:p>
                      <a:pPr rtl="0" fontAlgn="ctr"/>
                      <a:r>
                        <a:rPr lang="fr-FR" sz="1050" b="1">
                          <a:effectLst/>
                        </a:rPr>
                        <a:t>Enregistrement des configurations</a:t>
                      </a:r>
                    </a:p>
                  </a:txBody>
                  <a:tcPr marL="47625" marR="47625" marT="47625" marB="47625" anchor="ctr"/>
                </a:tc>
                <a:tc>
                  <a:txBody>
                    <a:bodyPr/>
                    <a:lstStyle/>
                    <a:p>
                      <a:pPr rtl="0" fontAlgn="ctr"/>
                      <a:r>
                        <a:rPr lang="fr-FR" sz="1050" b="0">
                          <a:effectLst/>
                        </a:rPr>
                        <a:t>Utiliser les commandes IOS pour enregistrer la configuration en cours.</a:t>
                      </a:r>
                    </a:p>
                  </a:txBody>
                  <a:tcPr marL="47625" marR="47625" marT="47625" marB="47625" anchor="ctr"/>
                </a:tc>
                <a:extLst>
                  <a:ext uri="{0D108BD9-81ED-4DB2-BD59-A6C34878D82A}">
                    <a16:rowId xmlns:a16="http://schemas.microsoft.com/office/drawing/2014/main" val="131737215"/>
                  </a:ext>
                </a:extLst>
              </a:tr>
              <a:tr h="333554">
                <a:tc>
                  <a:txBody>
                    <a:bodyPr/>
                    <a:lstStyle/>
                    <a:p>
                      <a:pPr rtl="0" fontAlgn="ctr"/>
                      <a:r>
                        <a:rPr lang="fr-FR" sz="1050" b="1">
                          <a:effectLst/>
                        </a:rPr>
                        <a:t>Ports et adresses</a:t>
                      </a:r>
                    </a:p>
                  </a:txBody>
                  <a:tcPr marL="47625" marR="47625" marT="47625" marB="47625" anchor="ctr"/>
                </a:tc>
                <a:tc>
                  <a:txBody>
                    <a:bodyPr/>
                    <a:lstStyle/>
                    <a:p>
                      <a:pPr rtl="0" fontAlgn="ctr"/>
                      <a:r>
                        <a:rPr lang="fr-FR" sz="1050" b="0">
                          <a:effectLst/>
                        </a:rPr>
                        <a:t>Expliquer comment les périphériques communiquent sur les supports réseau.</a:t>
                      </a:r>
                    </a:p>
                  </a:txBody>
                  <a:tcPr marL="47625" marR="47625" marT="47625" marB="47625" anchor="ctr"/>
                </a:tc>
                <a:extLst>
                  <a:ext uri="{0D108BD9-81ED-4DB2-BD59-A6C34878D82A}">
                    <a16:rowId xmlns:a16="http://schemas.microsoft.com/office/drawing/2014/main" val="3818444524"/>
                  </a:ext>
                </a:extLst>
              </a:tr>
              <a:tr h="201235">
                <a:tc>
                  <a:txBody>
                    <a:bodyPr/>
                    <a:lstStyle/>
                    <a:p>
                      <a:pPr rtl="0" fontAlgn="ctr"/>
                      <a:r>
                        <a:rPr lang="fr-FR" sz="1050" b="1">
                          <a:effectLst/>
                        </a:rPr>
                        <a:t>Configuration de l'adressage IP</a:t>
                      </a:r>
                    </a:p>
                  </a:txBody>
                  <a:tcPr marL="47625" marR="47625" marT="47625" marB="47625" anchor="ctr"/>
                </a:tc>
                <a:tc>
                  <a:txBody>
                    <a:bodyPr/>
                    <a:lstStyle/>
                    <a:p>
                      <a:pPr rtl="0" fontAlgn="ctr"/>
                      <a:r>
                        <a:rPr lang="fr-FR" sz="1050" b="0">
                          <a:effectLst/>
                        </a:rPr>
                        <a:t>Configurer un périphérique hôte à l'aide d'une adresse IP.</a:t>
                      </a:r>
                    </a:p>
                  </a:txBody>
                  <a:tcPr marL="47625" marR="47625" marT="47625" marB="47625" anchor="ctr"/>
                </a:tc>
                <a:extLst>
                  <a:ext uri="{0D108BD9-81ED-4DB2-BD59-A6C34878D82A}">
                    <a16:rowId xmlns:a16="http://schemas.microsoft.com/office/drawing/2014/main" val="1846877670"/>
                  </a:ext>
                </a:extLst>
              </a:tr>
              <a:tr h="201235">
                <a:tc>
                  <a:txBody>
                    <a:bodyPr/>
                    <a:lstStyle/>
                    <a:p>
                      <a:pPr rtl="0" fontAlgn="ctr"/>
                      <a:r>
                        <a:rPr lang="fr-FR" sz="1050" b="1">
                          <a:effectLst/>
                        </a:rPr>
                        <a:t>Vérification de la connectivité</a:t>
                      </a:r>
                    </a:p>
                  </a:txBody>
                  <a:tcPr marL="47625" marR="47625" marT="47625" marB="47625" anchor="ctr"/>
                </a:tc>
                <a:tc>
                  <a:txBody>
                    <a:bodyPr/>
                    <a:lstStyle/>
                    <a:p>
                      <a:pPr rtl="0" fontAlgn="ctr"/>
                      <a:r>
                        <a:rPr lang="fr-FR" sz="1050" b="0" dirty="0">
                          <a:effectLst/>
                        </a:rPr>
                        <a:t>Vérifier la connectivité entre deux terminaux.</a:t>
                      </a:r>
                    </a:p>
                  </a:txBody>
                  <a:tcPr marL="47625" marR="47625" marT="47625" marB="47625" anchor="ctr"/>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fr-FR">
                <a:solidFill>
                  <a:schemeClr val="accent5">
                    <a:lumMod val="40000"/>
                    <a:lumOff val="60000"/>
                  </a:schemeClr>
                </a:solidFill>
              </a:rPr>
              <a:t>2.1 Accès à Cisco IOS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Accès à Cisco IOS</a:t>
            </a:r>
            <a:br>
              <a:rPr lang="en-US" altLang="en-US" dirty="0"/>
            </a:br>
            <a:r>
              <a:rPr lang="fr-FR"/>
              <a:t>Systèmes d'exploitation</a:t>
            </a:r>
          </a:p>
        </p:txBody>
      </p:sp>
      <p:sp>
        <p:nvSpPr>
          <p:cNvPr id="8195" name="Rectangle 6"/>
          <p:cNvSpPr>
            <a:spLocks noGrp="1" noChangeArrowheads="1"/>
          </p:cNvSpPr>
          <p:nvPr>
            <p:ph idx="1"/>
          </p:nvPr>
        </p:nvSpPr>
        <p:spPr>
          <a:xfrm>
            <a:off x="144065" y="888396"/>
            <a:ext cx="3950857" cy="2967985"/>
          </a:xfrm>
        </p:spPr>
        <p:txBody>
          <a:bodyPr/>
          <a:lstStyle/>
          <a:p>
            <a:pPr rtl="0">
              <a:buFont typeface="Arial" panose="020B0604020202020204" pitchFamily="34" charset="0"/>
              <a:buChar char="•"/>
            </a:pPr>
            <a:r>
              <a:rPr lang="fr-FR" sz="1600" b="1"/>
              <a:t>Shell</a:t>
            </a:r>
            <a:r>
              <a:rPr lang="fr-FR" sz="1600"/>
              <a:t>  - L'interface utilisateur qui permet aux utilisateurs de demander des tâches spécifiques à partir de l'ordinateur. Ces requêtes peuvent être effectuées via l'interface CLI ou GUI.</a:t>
            </a:r>
          </a:p>
          <a:p>
            <a:pPr rtl="0">
              <a:buFont typeface="Arial" panose="020B0604020202020204" pitchFamily="34" charset="0"/>
              <a:buChar char="•"/>
            </a:pPr>
            <a:r>
              <a:rPr lang="fr-FR" sz="1600" b="1"/>
              <a:t>Noyau</a:t>
            </a:r>
            <a:r>
              <a:rPr lang="fr-FR" sz="1600"/>
              <a:t> - élément qui assure la communication entre le matériel informatique et les logiciels, et gère le mode d'utilisation des ressources matérielles pour satisfaire la configuration logicielle.</a:t>
            </a:r>
          </a:p>
          <a:p>
            <a:pPr rtl="0">
              <a:buFont typeface="Arial" panose="020B0604020202020204" pitchFamily="34" charset="0"/>
              <a:buChar char="•"/>
            </a:pPr>
            <a:r>
              <a:rPr lang="fr-FR" sz="1600" b="1"/>
              <a:t>Matériel</a:t>
            </a:r>
            <a:r>
              <a:rPr lang="fr-FR" sz="1600"/>
              <a:t> - La partie physique d'un ordinateur qui intègre des éléments électroniques.</a:t>
            </a:r>
          </a:p>
          <a:p>
            <a:endParaRPr lang="en-US" altLang="ja-JP" dirty="0"/>
          </a:p>
        </p:txBody>
      </p:sp>
      <p:pic>
        <p:nvPicPr>
          <p:cNvPr id="2" name="Picture 1">
            <a:extLst>
              <a:ext uri="{FF2B5EF4-FFF2-40B4-BE49-F238E27FC236}">
                <a16:creationId xmlns:a16="http://schemas.microsoft.com/office/drawing/2014/main" id="{1A6C089F-8565-9F41-B04D-AD843C4D4D9E}"/>
              </a:ext>
            </a:extLst>
          </p:cNvPr>
          <p:cNvPicPr>
            <a:picLocks noChangeAspect="1"/>
          </p:cNvPicPr>
          <p:nvPr/>
        </p:nvPicPr>
        <p:blipFill>
          <a:blip r:embed="rId4"/>
          <a:stretch>
            <a:fillRect/>
          </a:stretch>
        </p:blipFill>
        <p:spPr>
          <a:xfrm>
            <a:off x="4326497" y="798944"/>
            <a:ext cx="4673438" cy="2722278"/>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dirty="0"/>
              <a:t>Accès à Cisco IOS</a:t>
            </a:r>
            <a:br>
              <a:rPr lang="en-US" altLang="en-US" dirty="0"/>
            </a:br>
            <a:r>
              <a:rPr lang="fr-FR" dirty="0"/>
              <a:t>GUI</a:t>
            </a:r>
          </a:p>
        </p:txBody>
      </p:sp>
      <p:sp>
        <p:nvSpPr>
          <p:cNvPr id="8195" name="Rectangle 6"/>
          <p:cNvSpPr>
            <a:spLocks noGrp="1" noChangeArrowheads="1"/>
          </p:cNvSpPr>
          <p:nvPr>
            <p:ph idx="1"/>
          </p:nvPr>
        </p:nvSpPr>
        <p:spPr>
          <a:xfrm>
            <a:off x="84901" y="703779"/>
            <a:ext cx="3939626" cy="3735939"/>
          </a:xfrm>
        </p:spPr>
        <p:txBody>
          <a:bodyPr/>
          <a:lstStyle/>
          <a:p>
            <a:pPr rtl="0">
              <a:buFont typeface="Arial" panose="020B0604020202020204" pitchFamily="34" charset="0"/>
              <a:buChar char="•"/>
            </a:pPr>
            <a:r>
              <a:rPr lang="fr-FR" sz="1300" dirty="0"/>
              <a:t>Une interface utilisateur graphique (GUI) permet à l'utilisateur d'interagir avec le système à l'aide d'un environnement utilisant des graphiques, des icônes, des menus et des fenêtres.</a:t>
            </a:r>
          </a:p>
          <a:p>
            <a:pPr rtl="0">
              <a:buFont typeface="Arial" panose="020B0604020202020204" pitchFamily="34" charset="0"/>
              <a:buChar char="•"/>
            </a:pPr>
            <a:r>
              <a:rPr lang="fr-FR" sz="1300" dirty="0"/>
              <a:t>L'exemple d'interface utilisateur graphique GUI est plus convivial et ne nécessite pas de connaissances approfondies de la </a:t>
            </a:r>
            <a:r>
              <a:rPr lang="fr-FR" sz="1300" dirty="0" err="1"/>
              <a:t>La</a:t>
            </a:r>
            <a:r>
              <a:rPr lang="fr-FR" sz="1300" dirty="0"/>
              <a:t> Structure des commandes sous-jacente qui contrôle le système.</a:t>
            </a:r>
          </a:p>
          <a:p>
            <a:pPr rtl="0">
              <a:buFont typeface="Arial" panose="020B0604020202020204" pitchFamily="34" charset="0"/>
              <a:buChar char="•"/>
            </a:pPr>
            <a:r>
              <a:rPr lang="fr-FR" sz="1300" dirty="0"/>
              <a:t>Les systèmes d'exploitation les plus connus sont Windows, </a:t>
            </a:r>
            <a:r>
              <a:rPr lang="fr-FR" sz="1300" dirty="0" err="1"/>
              <a:t>macOS</a:t>
            </a:r>
            <a:r>
              <a:rPr lang="fr-FR" sz="1300" dirty="0"/>
              <a:t>, Linux KDE, Apple iOS et Android.</a:t>
            </a:r>
          </a:p>
          <a:p>
            <a:pPr rtl="0">
              <a:buFont typeface="Arial" panose="020B0604020202020204" pitchFamily="34" charset="0"/>
              <a:buChar char="•"/>
            </a:pPr>
            <a:r>
              <a:rPr lang="fr-FR" sz="1300" dirty="0"/>
              <a:t>Les GUI peuvent également tomber en panne ou simplement ne pas fonctionner correctement. C'est pourquoi l'accès aux périphériques réseau se fait habituellement via une CLI</a:t>
            </a:r>
            <a:r>
              <a:rPr lang="fr-FR" sz="1400" dirty="0"/>
              <a:t>.</a:t>
            </a:r>
          </a:p>
        </p:txBody>
      </p:sp>
      <p:pic>
        <p:nvPicPr>
          <p:cNvPr id="2" name="Picture 1">
            <a:extLst>
              <a:ext uri="{FF2B5EF4-FFF2-40B4-BE49-F238E27FC236}">
                <a16:creationId xmlns:a16="http://schemas.microsoft.com/office/drawing/2014/main" id="{7ADEAEA9-9EB4-0945-AFC7-F32A24E8D883}"/>
              </a:ext>
            </a:extLst>
          </p:cNvPr>
          <p:cNvPicPr>
            <a:picLocks noChangeAspect="1"/>
          </p:cNvPicPr>
          <p:nvPr/>
        </p:nvPicPr>
        <p:blipFill>
          <a:blip r:embed="rId4"/>
          <a:stretch>
            <a:fillRect/>
          </a:stretch>
        </p:blipFill>
        <p:spPr>
          <a:xfrm>
            <a:off x="4193871" y="990550"/>
            <a:ext cx="4640912" cy="2784547"/>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Accès à Cisco IOS</a:t>
            </a:r>
            <a:br>
              <a:rPr lang="en-US" altLang="en-US" dirty="0"/>
            </a:br>
            <a:r>
              <a:rPr lang="fr-FR"/>
              <a:t>Objectif d'un système d'exploitation</a:t>
            </a:r>
          </a:p>
        </p:txBody>
      </p:sp>
      <p:sp>
        <p:nvSpPr>
          <p:cNvPr id="8195" name="Rectangle 6"/>
          <p:cNvSpPr>
            <a:spLocks noGrp="1" noChangeArrowheads="1"/>
          </p:cNvSpPr>
          <p:nvPr>
            <p:ph idx="1"/>
          </p:nvPr>
        </p:nvSpPr>
        <p:spPr>
          <a:xfrm>
            <a:off x="145357" y="925513"/>
            <a:ext cx="3939626" cy="1612619"/>
          </a:xfrm>
        </p:spPr>
        <p:txBody>
          <a:bodyPr/>
          <a:lstStyle/>
          <a:p>
            <a:pPr marL="0" indent="0" rtl="0">
              <a:spcAft>
                <a:spcPts val="100"/>
              </a:spcAft>
              <a:buNone/>
            </a:pPr>
            <a:r>
              <a:rPr lang="fr-FR"/>
              <a:t>Le système d'exploitation PC permet à un utilisateur d'effectuer les opérations suivantes:</a:t>
            </a:r>
          </a:p>
          <a:p>
            <a:pPr lvl="1" rtl="0">
              <a:spcAft>
                <a:spcPts val="100"/>
              </a:spcAft>
            </a:pPr>
            <a:r>
              <a:rPr lang="fr-FR" sz="1600"/>
              <a:t>Utiliser une souris pour faire des sélections et exécuter des programmes;</a:t>
            </a:r>
          </a:p>
          <a:p>
            <a:pPr lvl="1" rtl="0">
              <a:spcAft>
                <a:spcPts val="100"/>
              </a:spcAft>
            </a:pPr>
            <a:r>
              <a:rPr lang="fr-FR" sz="1600"/>
              <a:t>Entrer des commandes textuelles;</a:t>
            </a:r>
          </a:p>
          <a:p>
            <a:pPr lvl="1" rtl="0">
              <a:spcAft>
                <a:spcPts val="100"/>
              </a:spcAft>
            </a:pPr>
            <a:r>
              <a:rPr lang="fr-FR" sz="1600"/>
              <a:t>Afficher des images sur un écran.</a:t>
            </a:r>
          </a:p>
          <a:p>
            <a:endParaRPr lang="en-US" dirty="0"/>
          </a:p>
        </p:txBody>
      </p:sp>
      <p:pic>
        <p:nvPicPr>
          <p:cNvPr id="4" name="Picture 3">
            <a:extLst>
              <a:ext uri="{FF2B5EF4-FFF2-40B4-BE49-F238E27FC236}">
                <a16:creationId xmlns:a16="http://schemas.microsoft.com/office/drawing/2014/main" id="{2DCD1440-8B72-004C-856F-8B0CCDB57229}"/>
              </a:ext>
            </a:extLst>
          </p:cNvPr>
          <p:cNvPicPr>
            <a:picLocks noChangeAspect="1"/>
          </p:cNvPicPr>
          <p:nvPr/>
        </p:nvPicPr>
        <p:blipFill>
          <a:blip r:embed="rId4"/>
          <a:stretch>
            <a:fillRect/>
          </a:stretch>
        </p:blipFill>
        <p:spPr>
          <a:xfrm>
            <a:off x="4467639" y="3375570"/>
            <a:ext cx="4572000" cy="477175"/>
          </a:xfrm>
          <a:prstGeom prst="rect">
            <a:avLst/>
          </a:prstGeom>
        </p:spPr>
      </p:pic>
      <p:sp>
        <p:nvSpPr>
          <p:cNvPr id="3" name="TextBox 2">
            <a:extLst>
              <a:ext uri="{FF2B5EF4-FFF2-40B4-BE49-F238E27FC236}">
                <a16:creationId xmlns:a16="http://schemas.microsoft.com/office/drawing/2014/main" id="{4ED2A273-C28D-844C-96D6-C04B52B686ED}"/>
              </a:ext>
            </a:extLst>
          </p:cNvPr>
          <p:cNvSpPr txBox="1"/>
          <p:nvPr/>
        </p:nvSpPr>
        <p:spPr>
          <a:xfrm>
            <a:off x="4651513" y="925513"/>
            <a:ext cx="4204251" cy="2062103"/>
          </a:xfrm>
          <a:prstGeom prst="rect">
            <a:avLst/>
          </a:prstGeom>
          <a:noFill/>
        </p:spPr>
        <p:txBody>
          <a:bodyPr wrap="square" rtlCol="0">
            <a:spAutoFit/>
          </a:bodyPr>
          <a:lstStyle/>
          <a:p>
            <a:pPr rtl="0"/>
            <a:r>
              <a:rPr lang="fr-FR" sz="1500">
                <a:solidFill>
                  <a:srgbClr val="000000"/>
                </a:solidFill>
              </a:rPr>
              <a:t>Le système d'exploitation réseau basé sur l'interface client permet à un technicien réseau d'effectuer les opérations suivantes:</a:t>
            </a:r>
          </a:p>
          <a:p>
            <a:pPr marL="742950" lvl="1" indent="-285750" rtl="0">
              <a:buClr>
                <a:schemeClr val="tx1"/>
              </a:buClr>
              <a:buFont typeface="Arial" panose="020B0604020202020204" pitchFamily="34" charset="0"/>
              <a:buChar char="•"/>
            </a:pPr>
            <a:r>
              <a:rPr lang="fr-FR" sz="1600">
                <a:solidFill>
                  <a:srgbClr val="000000"/>
                </a:solidFill>
              </a:rPr>
              <a:t>Utiliser un clavier pour exécuter des programmes réseau basés sur CLI;</a:t>
            </a:r>
          </a:p>
          <a:p>
            <a:pPr marL="742950" lvl="1" indent="-285750" rtl="0">
              <a:buClr>
                <a:schemeClr val="tx1"/>
              </a:buClr>
              <a:buFont typeface="Arial" panose="020B0604020202020204" pitchFamily="34" charset="0"/>
              <a:buChar char="•"/>
            </a:pPr>
            <a:r>
              <a:rPr lang="fr-FR" sz="1600">
                <a:solidFill>
                  <a:srgbClr val="000000"/>
                </a:solidFill>
              </a:rPr>
              <a:t>Utiliser un clavier pour entrer des commandes textuelles;</a:t>
            </a:r>
          </a:p>
          <a:p>
            <a:pPr marL="742950" lvl="1" indent="-285750" rtl="0">
              <a:buClr>
                <a:schemeClr val="tx1"/>
              </a:buClr>
              <a:buFont typeface="Arial" panose="020B0604020202020204" pitchFamily="34" charset="0"/>
              <a:buChar char="•"/>
            </a:pPr>
            <a:r>
              <a:rPr lang="fr-FR" sz="1600">
                <a:solidFill>
                  <a:srgbClr val="000000"/>
                </a:solidFill>
              </a:rPr>
              <a:t>Afficher des images sur un écran.</a:t>
            </a:r>
          </a:p>
          <a:p>
            <a:endParaRPr lang="en-US" dirty="0"/>
          </a:p>
        </p:txBody>
      </p:sp>
      <p:pic>
        <p:nvPicPr>
          <p:cNvPr id="7" name="Picture 6">
            <a:extLst>
              <a:ext uri="{FF2B5EF4-FFF2-40B4-BE49-F238E27FC236}">
                <a16:creationId xmlns:a16="http://schemas.microsoft.com/office/drawing/2014/main" id="{B5C56AB7-B6FD-7C4A-AE93-5B970B9CD55A}"/>
              </a:ext>
            </a:extLst>
          </p:cNvPr>
          <p:cNvPicPr>
            <a:picLocks noChangeAspect="1"/>
          </p:cNvPicPr>
          <p:nvPr/>
        </p:nvPicPr>
        <p:blipFill>
          <a:blip r:embed="rId5"/>
          <a:stretch>
            <a:fillRect/>
          </a:stretch>
        </p:blipFill>
        <p:spPr>
          <a:xfrm>
            <a:off x="424474" y="3111075"/>
            <a:ext cx="3035165" cy="1821099"/>
          </a:xfrm>
          <a:prstGeom prst="rect">
            <a:avLst/>
          </a:prstGeom>
        </p:spPr>
      </p:pic>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fr-FR" sz="1600"/>
              <a:t>Accès à Cisco IOS </a:t>
            </a:r>
            <a:br>
              <a:rPr lang="en-US" altLang="en-US" dirty="0"/>
            </a:br>
            <a:r>
              <a:rPr lang="fr-FR"/>
              <a:t>Méthodes d'accès</a:t>
            </a:r>
          </a:p>
        </p:txBody>
      </p:sp>
      <p:sp>
        <p:nvSpPr>
          <p:cNvPr id="8195" name="Rectangle 2"/>
          <p:cNvSpPr>
            <a:spLocks noGrp="1" noChangeArrowheads="1"/>
          </p:cNvSpPr>
          <p:nvPr>
            <p:ph idx="1"/>
          </p:nvPr>
        </p:nvSpPr>
        <p:spPr>
          <a:xfrm>
            <a:off x="137800" y="943961"/>
            <a:ext cx="3939626" cy="3848341"/>
          </a:xfrm>
        </p:spPr>
        <p:txBody>
          <a:bodyPr/>
          <a:lstStyle/>
          <a:p>
            <a:pPr rtl="0">
              <a:buFont typeface="Arial" panose="020B0604020202020204" pitchFamily="34" charset="0"/>
              <a:buChar char="•"/>
            </a:pPr>
            <a:r>
              <a:rPr lang="fr-FR" sz="1300" b="1" dirty="0"/>
              <a:t>Console</a:t>
            </a:r>
            <a:r>
              <a:rPr lang="fr-FR" sz="1300" dirty="0"/>
              <a:t> - Un port de gestion physique utilisé pour accéder à un périphérique afin d'assurer la maintenance, par exemple lors des configurations initiales. </a:t>
            </a:r>
          </a:p>
          <a:p>
            <a:pPr rtl="0">
              <a:buFont typeface="Arial" panose="020B0604020202020204" pitchFamily="34" charset="0"/>
              <a:buChar char="•"/>
            </a:pPr>
            <a:r>
              <a:rPr lang="fr-FR" sz="1300" b="1" dirty="0"/>
              <a:t>Secure Shell (SSH) </a:t>
            </a:r>
            <a:r>
              <a:rPr lang="fr-FR" sz="1300" dirty="0"/>
              <a:t>- Établit une connexion CLI à distance sécurisée avec un périphérique, par le biais d'une interface virtuelle, sur un réseau. (Remarque: Il s'agit de la méthode recommandée pour se connecter à distance à un périphérique.) </a:t>
            </a:r>
          </a:p>
          <a:p>
            <a:pPr rtl="0">
              <a:buFont typeface="Arial" panose="020B0604020202020204" pitchFamily="34" charset="0"/>
              <a:buChar char="•"/>
            </a:pPr>
            <a:r>
              <a:rPr lang="fr-FR" sz="1300" b="1" dirty="0"/>
              <a:t>Telnet</a:t>
            </a:r>
            <a:r>
              <a:rPr lang="fr-FR" sz="1300" dirty="0"/>
              <a:t>- Établit une connexion CLI distante non sécurisée à un périphérique sur le réseau. </a:t>
            </a:r>
            <a:r>
              <a:rPr lang="fr-FR" sz="1300" b="1" dirty="0"/>
              <a:t> </a:t>
            </a:r>
            <a:r>
              <a:rPr lang="fr-FR" sz="1300" dirty="0"/>
              <a:t>(Remarque: Les informations d'authentification des utilisateurs, les mots de passe et les commandes sont envoyés sur le réseau en clair.)</a:t>
            </a:r>
            <a:r>
              <a:rPr lang="fr-FR" sz="1300" b="1" dirty="0"/>
              <a:t> </a:t>
            </a:r>
          </a:p>
          <a:p>
            <a:endParaRPr lang="en-US" sz="1300" dirty="0"/>
          </a:p>
        </p:txBody>
      </p:sp>
      <p:pic>
        <p:nvPicPr>
          <p:cNvPr id="1030" name="Picture 6" descr="Computer, Utp, Network, Cisco, Color, Jack, Electronics">
            <a:extLst>
              <a:ext uri="{FF2B5EF4-FFF2-40B4-BE49-F238E27FC236}">
                <a16:creationId xmlns:a16="http://schemas.microsoft.com/office/drawing/2014/main" id="{4C65664B-D975-564C-9CD3-D54002E34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719" y="420168"/>
            <a:ext cx="2255201" cy="1689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a:extLst>
              <a:ext uri="{FF2B5EF4-FFF2-40B4-BE49-F238E27FC236}">
                <a16:creationId xmlns:a16="http://schemas.microsoft.com/office/drawing/2014/main" id="{278A32F5-A519-9740-94B3-F014EAE86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127" y="2455883"/>
            <a:ext cx="4805378" cy="20416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pPr rtl="0"/>
            <a:r>
              <a:rPr lang="fr-FR"/>
              <a:t>Instructor Materials – Module 2 Planning Guide</a:t>
            </a:r>
          </a:p>
        </p:txBody>
      </p:sp>
      <p:sp>
        <p:nvSpPr>
          <p:cNvPr id="4099" name="Rectangle 34"/>
          <p:cNvSpPr>
            <a:spLocks noGrp="1" noChangeArrowheads="1"/>
          </p:cNvSpPr>
          <p:nvPr>
            <p:ph idx="1"/>
          </p:nvPr>
        </p:nvSpPr>
        <p:spPr>
          <a:xfrm>
            <a:off x="145357" y="808180"/>
            <a:ext cx="8832388" cy="3193936"/>
          </a:xfrm>
        </p:spPr>
        <p:txBody>
          <a:bodyPr/>
          <a:lstStyle/>
          <a:p>
            <a:pPr marL="0" indent="0" rtl="0">
              <a:buNone/>
            </a:pPr>
            <a:r>
              <a:rPr lang="fr-FR"/>
              <a:t>This PowerPoint deck is divided in two parts:</a:t>
            </a:r>
          </a:p>
          <a:p>
            <a:pPr rtl="0">
              <a:buFont typeface="Arial" panose="020B0604020202020204" pitchFamily="34" charset="0"/>
              <a:buChar char="•"/>
            </a:pPr>
            <a:r>
              <a:rPr lang="fr-FR"/>
              <a:t>Instructor Planning Guide</a:t>
            </a:r>
          </a:p>
          <a:p>
            <a:pPr lvl="1" rtl="0">
              <a:buFont typeface="Arial" panose="020B0604020202020204" pitchFamily="34" charset="0"/>
              <a:buChar char="•"/>
            </a:pPr>
            <a:r>
              <a:rPr lang="fr-FR"/>
              <a:t>Information to help you become familiar with the module</a:t>
            </a:r>
          </a:p>
          <a:p>
            <a:pPr lvl="1" rtl="0">
              <a:buFont typeface="Arial" panose="020B0604020202020204" pitchFamily="34" charset="0"/>
              <a:buChar char="•"/>
            </a:pPr>
            <a:r>
              <a:rPr lang="fr-FR"/>
              <a:t>Teaching aids</a:t>
            </a:r>
          </a:p>
          <a:p>
            <a:pPr rtl="0">
              <a:buFont typeface="Arial" panose="020B0604020202020204" pitchFamily="34" charset="0"/>
              <a:buChar char="•"/>
            </a:pPr>
            <a:r>
              <a:rPr lang="fr-FR"/>
              <a:t>Instructor Class Presentation</a:t>
            </a:r>
          </a:p>
          <a:p>
            <a:pPr lvl="1" rtl="0">
              <a:buFont typeface="Arial" panose="020B0604020202020204" pitchFamily="34" charset="0"/>
              <a:buChar char="•"/>
            </a:pPr>
            <a:r>
              <a:rPr lang="fr-FR"/>
              <a:t>Optional slides that you can use in the classroom</a:t>
            </a:r>
          </a:p>
          <a:p>
            <a:pPr lvl="1" rtl="0">
              <a:buFont typeface="Arial" panose="020B0604020202020204" pitchFamily="34" charset="0"/>
              <a:buChar char="•"/>
            </a:pPr>
            <a:r>
              <a:rPr lang="fr-FR"/>
              <a:t>Begins on slide #13</a:t>
            </a:r>
          </a:p>
          <a:p>
            <a:pPr marL="142875" lvl="1" indent="0" algn="ctr" rtl="0">
              <a:buNone/>
            </a:pPr>
            <a:r>
              <a:rPr lang="fr-FR" sz="1600" b="1"/>
              <a:t>Note</a:t>
            </a:r>
            <a:r>
              <a:rPr lang="fr-FR" sz="1600"/>
              <a:t>: Remove the Planning Guide from this presentation before sharing with anyone.</a:t>
            </a:r>
          </a:p>
          <a:p>
            <a:pPr marL="0" indent="0" rtl="0">
              <a:buNone/>
            </a:pPr>
            <a:r>
              <a:rPr lang="fr-FR" sz="1600" b="1">
                <a:solidFill>
                  <a:schemeClr val="accent4"/>
                </a:solidFill>
              </a:rPr>
              <a:t>For additional help and resources go to the Instructor Home Page and Course Resources for this course. You also can visit the professional development site on netacad.com, the official Cisco Networking Academy Facebook page, or Instructor Only FB group.</a:t>
            </a: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fr-FR" sz="1600"/>
              <a:t>Accès à Cisco IOS</a:t>
            </a:r>
            <a:br>
              <a:rPr lang="en-US" altLang="en-US" dirty="0"/>
            </a:br>
            <a:r>
              <a:rPr lang="fr-FR"/>
              <a:t>Programme d'émulation de Terminal</a:t>
            </a:r>
          </a:p>
        </p:txBody>
      </p:sp>
      <p:sp>
        <p:nvSpPr>
          <p:cNvPr id="8195" name="Rectangle 2"/>
          <p:cNvSpPr>
            <a:spLocks noGrp="1" noChangeArrowheads="1"/>
          </p:cNvSpPr>
          <p:nvPr>
            <p:ph idx="1"/>
          </p:nvPr>
        </p:nvSpPr>
        <p:spPr>
          <a:xfrm>
            <a:off x="145357" y="823049"/>
            <a:ext cx="8710408" cy="1125021"/>
          </a:xfrm>
        </p:spPr>
        <p:txBody>
          <a:bodyPr/>
          <a:lstStyle/>
          <a:p>
            <a:pPr rtl="0">
              <a:buFont typeface="Arial" panose="020B0604020202020204" pitchFamily="34" charset="0"/>
              <a:buChar char="•"/>
            </a:pPr>
            <a:r>
              <a:rPr lang="fr-FR" sz="1600"/>
              <a:t>Les programmes d'émulation de terminal sont utilisés pour se connecter à un périphérique réseau par un port de console ou par une connexion SSH/TelNet. </a:t>
            </a:r>
          </a:p>
          <a:p>
            <a:pPr rtl="0">
              <a:buFont typeface="Arial" panose="020B0604020202020204" pitchFamily="34" charset="0"/>
              <a:buChar char="•"/>
            </a:pPr>
            <a:r>
              <a:rPr lang="fr-FR" sz="1600"/>
              <a:t>Il existe plusieurs programmes d'émulation terminale à choisir, tels que PuTY, Tera Term et SecureCRT. </a:t>
            </a:r>
          </a:p>
          <a:p>
            <a:endParaRPr lang="en-US" dirty="0"/>
          </a:p>
        </p:txBody>
      </p:sp>
      <p:pic>
        <p:nvPicPr>
          <p:cNvPr id="4" name="Picture 1">
            <a:extLst>
              <a:ext uri="{FF2B5EF4-FFF2-40B4-BE49-F238E27FC236}">
                <a16:creationId xmlns:a16="http://schemas.microsoft.com/office/drawing/2014/main" id="{7F0AF5D8-D9EB-024A-817B-C5DEB0242C1B}"/>
              </a:ext>
            </a:extLst>
          </p:cNvPr>
          <p:cNvPicPr>
            <a:picLocks noChangeAspect="1"/>
          </p:cNvPicPr>
          <p:nvPr/>
        </p:nvPicPr>
        <p:blipFill>
          <a:blip r:embed="rId4"/>
          <a:stretch>
            <a:fillRect/>
          </a:stretch>
        </p:blipFill>
        <p:spPr>
          <a:xfrm>
            <a:off x="1266412" y="2255384"/>
            <a:ext cx="2353048" cy="2318343"/>
          </a:xfrm>
          <a:prstGeom prst="rect">
            <a:avLst/>
          </a:prstGeom>
        </p:spPr>
      </p:pic>
      <p:pic>
        <p:nvPicPr>
          <p:cNvPr id="2" name="Picture 2">
            <a:extLst>
              <a:ext uri="{FF2B5EF4-FFF2-40B4-BE49-F238E27FC236}">
                <a16:creationId xmlns:a16="http://schemas.microsoft.com/office/drawing/2014/main" id="{A4A3A789-DD45-614B-B429-DF1B86DEE16E}"/>
              </a:ext>
            </a:extLst>
          </p:cNvPr>
          <p:cNvPicPr>
            <a:picLocks noChangeAspect="1"/>
          </p:cNvPicPr>
          <p:nvPr/>
        </p:nvPicPr>
        <p:blipFill>
          <a:blip r:embed="rId5"/>
          <a:stretch>
            <a:fillRect/>
          </a:stretch>
        </p:blipFill>
        <p:spPr>
          <a:xfrm>
            <a:off x="4379782" y="2255384"/>
            <a:ext cx="4091609" cy="2297824"/>
          </a:xfrm>
          <a:prstGeom prst="rect">
            <a:avLst/>
          </a:prstGeom>
        </p:spPr>
      </p:pic>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pPr rtl="0"/>
            <a:r>
              <a:rPr lang="fr-FR" sz="4000">
                <a:solidFill>
                  <a:schemeClr val="accent5">
                    <a:lumMod val="40000"/>
                    <a:lumOff val="60000"/>
                  </a:schemeClr>
                </a:solidFill>
              </a:rPr>
              <a:t>2.2 Navigation IOS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fr-FR" sz="1600"/>
              <a:t>Navigation IOS </a:t>
            </a:r>
            <a:br>
              <a:rPr lang="en-US" altLang="en-US" dirty="0"/>
            </a:br>
            <a:r>
              <a:rPr lang="fr-FR"/>
              <a:t> Principaux modes de commande</a:t>
            </a:r>
          </a:p>
        </p:txBody>
      </p:sp>
      <p:sp>
        <p:nvSpPr>
          <p:cNvPr id="8195" name="Rectangle 6"/>
          <p:cNvSpPr>
            <a:spLocks noGrp="1" noChangeArrowheads="1"/>
          </p:cNvSpPr>
          <p:nvPr>
            <p:ph idx="1"/>
          </p:nvPr>
        </p:nvSpPr>
        <p:spPr>
          <a:xfrm>
            <a:off x="522435" y="798944"/>
            <a:ext cx="3085941" cy="1574604"/>
          </a:xfrm>
        </p:spPr>
        <p:txBody>
          <a:bodyPr/>
          <a:lstStyle/>
          <a:p>
            <a:pPr marL="0" indent="0" rtl="0">
              <a:buNone/>
            </a:pPr>
            <a:r>
              <a:rPr lang="fr-FR" b="1"/>
              <a:t>Mode d'exécution utilisateur: </a:t>
            </a:r>
          </a:p>
          <a:p>
            <a:pPr lvl="1" rtl="0"/>
            <a:r>
              <a:rPr lang="fr-FR"/>
              <a:t>Ce mode n'autorise l'accès qu'à un nombre limité de commandes de surveillance de base</a:t>
            </a:r>
          </a:p>
          <a:p>
            <a:pPr lvl="1" rtl="0"/>
            <a:r>
              <a:rPr lang="fr-FR"/>
              <a:t>Identifier à l'invite CLI qui se termine par le symbole &gt;.</a:t>
            </a:r>
          </a:p>
          <a:p>
            <a:pPr lvl="1"/>
            <a:endParaRPr lang="en-US" dirty="0"/>
          </a:p>
          <a:p>
            <a:endParaRPr lang="en-US" dirty="0"/>
          </a:p>
          <a:p>
            <a:pPr marL="0" indent="0">
              <a:buNone/>
            </a:pPr>
            <a:endParaRPr lang="en-US" dirty="0"/>
          </a:p>
        </p:txBody>
      </p:sp>
      <p:sp>
        <p:nvSpPr>
          <p:cNvPr id="23" name="Rectangle 6">
            <a:extLst>
              <a:ext uri="{FF2B5EF4-FFF2-40B4-BE49-F238E27FC236}">
                <a16:creationId xmlns:a16="http://schemas.microsoft.com/office/drawing/2014/main" id="{42D0F156-D90C-5047-9BB3-63A540FE7053}"/>
              </a:ext>
            </a:extLst>
          </p:cNvPr>
          <p:cNvSpPr txBox="1">
            <a:spLocks noChangeArrowheads="1"/>
          </p:cNvSpPr>
          <p:nvPr/>
        </p:nvSpPr>
        <p:spPr bwMode="auto">
          <a:xfrm>
            <a:off x="522434" y="2575244"/>
            <a:ext cx="3085941" cy="157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fr-FR" b="1"/>
              <a:t>Mode d'exécution privilégié: </a:t>
            </a:r>
          </a:p>
          <a:p>
            <a:pPr lvl="1" rtl="0"/>
            <a:r>
              <a:rPr lang="fr-FR"/>
              <a:t>Permet d'accéder à toutes les commandes et fonctionnalités.</a:t>
            </a:r>
          </a:p>
          <a:p>
            <a:pPr lvl="1" rtl="0"/>
            <a:r>
              <a:rPr lang="fr-FR"/>
              <a:t>Identifier à l'invite CLI qui se termine par le symbole #.</a:t>
            </a:r>
          </a:p>
          <a:p>
            <a:pPr lvl="1"/>
            <a:endParaRPr lang="en-US" dirty="0"/>
          </a:p>
          <a:p>
            <a:endParaRPr lang="en-US" dirty="0"/>
          </a:p>
          <a:p>
            <a:pPr marL="0" indent="0">
              <a:buFont typeface="Wingdings" panose="05000000000000000000" pitchFamily="2" charset="2"/>
              <a:buNone/>
            </a:pPr>
            <a:endParaRPr lang="en-US" dirty="0"/>
          </a:p>
        </p:txBody>
      </p:sp>
      <p:pic>
        <p:nvPicPr>
          <p:cNvPr id="26" name="Picture 25">
            <a:extLst>
              <a:ext uri="{FF2B5EF4-FFF2-40B4-BE49-F238E27FC236}">
                <a16:creationId xmlns:a16="http://schemas.microsoft.com/office/drawing/2014/main" id="{9452C8CA-3845-FE4F-BF60-6D89C2D657BE}"/>
              </a:ext>
            </a:extLst>
          </p:cNvPr>
          <p:cNvPicPr>
            <a:picLocks noChangeAspect="1"/>
          </p:cNvPicPr>
          <p:nvPr/>
        </p:nvPicPr>
        <p:blipFill>
          <a:blip r:embed="rId4"/>
          <a:stretch>
            <a:fillRect/>
          </a:stretch>
        </p:blipFill>
        <p:spPr>
          <a:xfrm>
            <a:off x="4957694" y="988595"/>
            <a:ext cx="2121408" cy="694509"/>
          </a:xfrm>
          <a:prstGeom prst="rect">
            <a:avLst/>
          </a:prstGeom>
        </p:spPr>
      </p:pic>
      <p:pic>
        <p:nvPicPr>
          <p:cNvPr id="25" name="Picture 24">
            <a:extLst>
              <a:ext uri="{FF2B5EF4-FFF2-40B4-BE49-F238E27FC236}">
                <a16:creationId xmlns:a16="http://schemas.microsoft.com/office/drawing/2014/main" id="{B8862851-51F3-B34C-8669-3E72C60F2E33}"/>
              </a:ext>
            </a:extLst>
          </p:cNvPr>
          <p:cNvPicPr>
            <a:picLocks noChangeAspect="1"/>
          </p:cNvPicPr>
          <p:nvPr/>
        </p:nvPicPr>
        <p:blipFill>
          <a:blip r:embed="rId5"/>
          <a:stretch>
            <a:fillRect/>
          </a:stretch>
        </p:blipFill>
        <p:spPr>
          <a:xfrm>
            <a:off x="4957948" y="1448758"/>
            <a:ext cx="2120900" cy="698500"/>
          </a:xfrm>
          <a:prstGeom prst="rect">
            <a:avLst/>
          </a:prstGeom>
        </p:spPr>
      </p:pic>
      <p:pic>
        <p:nvPicPr>
          <p:cNvPr id="17" name="Picture 16">
            <a:extLst>
              <a:ext uri="{FF2B5EF4-FFF2-40B4-BE49-F238E27FC236}">
                <a16:creationId xmlns:a16="http://schemas.microsoft.com/office/drawing/2014/main" id="{13A0C0C3-E181-E84E-9208-4792B7E7CC20}"/>
              </a:ext>
            </a:extLst>
          </p:cNvPr>
          <p:cNvPicPr>
            <a:picLocks noChangeAspect="1"/>
          </p:cNvPicPr>
          <p:nvPr/>
        </p:nvPicPr>
        <p:blipFill>
          <a:blip r:embed="rId6"/>
          <a:stretch>
            <a:fillRect/>
          </a:stretch>
        </p:blipFill>
        <p:spPr>
          <a:xfrm>
            <a:off x="4944994" y="2898392"/>
            <a:ext cx="2133600" cy="698500"/>
          </a:xfrm>
          <a:prstGeom prst="rect">
            <a:avLst/>
          </a:prstGeom>
        </p:spPr>
      </p:pic>
      <p:pic>
        <p:nvPicPr>
          <p:cNvPr id="21" name="Picture 20">
            <a:extLst>
              <a:ext uri="{FF2B5EF4-FFF2-40B4-BE49-F238E27FC236}">
                <a16:creationId xmlns:a16="http://schemas.microsoft.com/office/drawing/2014/main" id="{DEA24282-3258-8243-BECA-D551022599D2}"/>
              </a:ext>
            </a:extLst>
          </p:cNvPr>
          <p:cNvPicPr>
            <a:picLocks noChangeAspect="1"/>
          </p:cNvPicPr>
          <p:nvPr/>
        </p:nvPicPr>
        <p:blipFill>
          <a:blip r:embed="rId7"/>
          <a:stretch>
            <a:fillRect/>
          </a:stretch>
        </p:blipFill>
        <p:spPr>
          <a:xfrm>
            <a:off x="4944994" y="3362546"/>
            <a:ext cx="2133600" cy="6477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66255" y="192534"/>
            <a:ext cx="9144000" cy="757551"/>
          </a:xfrm>
        </p:spPr>
        <p:txBody>
          <a:bodyPr/>
          <a:lstStyle/>
          <a:p>
            <a:pPr rtl="0"/>
            <a:r>
              <a:rPr lang="fr-FR" sz="1600" dirty="0"/>
              <a:t>Navigation IOS</a:t>
            </a:r>
            <a:br>
              <a:rPr lang="en-US" altLang="en-US" dirty="0"/>
            </a:br>
            <a:r>
              <a:rPr lang="fr-FR" dirty="0"/>
              <a:t>Mode de configuration et de sous-modes de configuration</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732834" y="1115247"/>
            <a:ext cx="3235526" cy="3433526"/>
          </a:xfrm>
        </p:spPr>
        <p:txBody>
          <a:bodyPr/>
          <a:lstStyle/>
          <a:p>
            <a:pPr marL="0" indent="0" rtl="0">
              <a:spcAft>
                <a:spcPts val="100"/>
              </a:spcAft>
              <a:buNone/>
            </a:pPr>
            <a:r>
              <a:rPr lang="fr-FR" sz="1400" b="1" dirty="0"/>
              <a:t>Mode de configuration globale:</a:t>
            </a:r>
          </a:p>
          <a:p>
            <a:pPr lvl="1" rtl="0">
              <a:spcAft>
                <a:spcPts val="100"/>
              </a:spcAft>
            </a:pPr>
            <a:r>
              <a:rPr lang="fr-FR" dirty="0"/>
              <a:t>Utilisé pour accéder aux options de configuration sur l'appareil </a:t>
            </a:r>
          </a:p>
          <a:p>
            <a:pPr marL="142875" lvl="1" indent="0">
              <a:spcAft>
                <a:spcPts val="100"/>
              </a:spcAft>
              <a:buNone/>
            </a:pPr>
            <a:endParaRPr lang="en-US" dirty="0"/>
          </a:p>
          <a:p>
            <a:pPr marL="0" indent="0" rtl="0">
              <a:spcAft>
                <a:spcPts val="100"/>
              </a:spcAft>
              <a:buNone/>
            </a:pPr>
            <a:r>
              <a:rPr lang="fr-FR" sz="1400" b="1" dirty="0"/>
              <a:t>Mode de configuration de ligne: </a:t>
            </a:r>
          </a:p>
          <a:p>
            <a:pPr lvl="1" rtl="0"/>
            <a:r>
              <a:rPr lang="fr-FR" dirty="0"/>
              <a:t>Utilisé pour configurer l'accès par la console, par SSH, par Telnet, ou l'accès AUX.</a:t>
            </a:r>
          </a:p>
          <a:p>
            <a:pPr marL="142875" lvl="1" indent="0">
              <a:spcAft>
                <a:spcPts val="100"/>
              </a:spcAft>
              <a:buNone/>
            </a:pPr>
            <a:endParaRPr lang="en-US" dirty="0"/>
          </a:p>
          <a:p>
            <a:pPr marL="0" indent="0" rtl="0">
              <a:spcAft>
                <a:spcPts val="100"/>
              </a:spcAft>
              <a:buNone/>
            </a:pPr>
            <a:r>
              <a:rPr lang="fr-FR" sz="1400" b="1" dirty="0"/>
              <a:t>Mode de configuration d’interface:</a:t>
            </a:r>
            <a:r>
              <a:rPr lang="fr-FR" sz="1400" dirty="0"/>
              <a:t> </a:t>
            </a:r>
          </a:p>
          <a:p>
            <a:pPr lvl="1" rtl="0"/>
            <a:r>
              <a:rPr lang="fr-FR" dirty="0"/>
              <a:t>Utilisé pour configurer un port de commutateur ou une interface de routeur</a:t>
            </a:r>
          </a:p>
          <a:p>
            <a:pPr lvl="1"/>
            <a:endParaRPr lang="en-US" dirty="0"/>
          </a:p>
          <a:p>
            <a:endParaRPr lang="en-US" sz="1400" dirty="0"/>
          </a:p>
          <a:p>
            <a:pPr marL="0" indent="0">
              <a:buNone/>
            </a:pPr>
            <a:endParaRPr lang="en-US" sz="1400" dirty="0"/>
          </a:p>
        </p:txBody>
      </p:sp>
      <p:pic>
        <p:nvPicPr>
          <p:cNvPr id="11" name="Picture 10">
            <a:extLst>
              <a:ext uri="{FF2B5EF4-FFF2-40B4-BE49-F238E27FC236}">
                <a16:creationId xmlns:a16="http://schemas.microsoft.com/office/drawing/2014/main" id="{22966FC2-4F98-F245-A162-5BB7C58819FE}"/>
              </a:ext>
            </a:extLst>
          </p:cNvPr>
          <p:cNvPicPr>
            <a:picLocks noChangeAspect="1"/>
          </p:cNvPicPr>
          <p:nvPr/>
        </p:nvPicPr>
        <p:blipFill>
          <a:blip r:embed="rId4"/>
          <a:stretch>
            <a:fillRect/>
          </a:stretch>
        </p:blipFill>
        <p:spPr>
          <a:xfrm>
            <a:off x="5342070" y="1150253"/>
            <a:ext cx="2857500" cy="774700"/>
          </a:xfrm>
          <a:prstGeom prst="rect">
            <a:avLst/>
          </a:prstGeom>
        </p:spPr>
      </p:pic>
      <p:pic>
        <p:nvPicPr>
          <p:cNvPr id="5" name="Picture 4">
            <a:extLst>
              <a:ext uri="{FF2B5EF4-FFF2-40B4-BE49-F238E27FC236}">
                <a16:creationId xmlns:a16="http://schemas.microsoft.com/office/drawing/2014/main" id="{8EE4C97E-6654-054B-91B6-B1B5807F4128}"/>
              </a:ext>
            </a:extLst>
          </p:cNvPr>
          <p:cNvPicPr>
            <a:picLocks noChangeAspect="1"/>
          </p:cNvPicPr>
          <p:nvPr/>
        </p:nvPicPr>
        <p:blipFill>
          <a:blip r:embed="rId5"/>
          <a:stretch>
            <a:fillRect/>
          </a:stretch>
        </p:blipFill>
        <p:spPr>
          <a:xfrm>
            <a:off x="5402526" y="2326136"/>
            <a:ext cx="2857500" cy="774700"/>
          </a:xfrm>
          <a:prstGeom prst="rect">
            <a:avLst/>
          </a:prstGeom>
        </p:spPr>
      </p:pic>
      <p:pic>
        <p:nvPicPr>
          <p:cNvPr id="10" name="Picture 9">
            <a:extLst>
              <a:ext uri="{FF2B5EF4-FFF2-40B4-BE49-F238E27FC236}">
                <a16:creationId xmlns:a16="http://schemas.microsoft.com/office/drawing/2014/main" id="{181EA0E3-6FD1-244C-9DE6-99BF741C0365}"/>
              </a:ext>
            </a:extLst>
          </p:cNvPr>
          <p:cNvPicPr>
            <a:picLocks noChangeAspect="1"/>
          </p:cNvPicPr>
          <p:nvPr/>
        </p:nvPicPr>
        <p:blipFill>
          <a:blip r:embed="rId6"/>
          <a:stretch>
            <a:fillRect/>
          </a:stretch>
        </p:blipFill>
        <p:spPr>
          <a:xfrm>
            <a:off x="5402526" y="3562477"/>
            <a:ext cx="2857500" cy="774700"/>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49383" y="164215"/>
            <a:ext cx="9144000" cy="592921"/>
          </a:xfrm>
        </p:spPr>
        <p:txBody>
          <a:bodyPr/>
          <a:lstStyle/>
          <a:p>
            <a:pPr rtl="0"/>
            <a:r>
              <a:rPr lang="fr-FR" sz="1600" dirty="0"/>
              <a:t>Navigation IOS</a:t>
            </a:r>
            <a:br>
              <a:rPr lang="en-US" altLang="en-US" sz="1600" dirty="0"/>
            </a:br>
            <a:r>
              <a:rPr lang="fr-FR" dirty="0"/>
              <a:t>Vidéo - Principaux modes de commande de la CLI d'IOS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1034322"/>
            <a:ext cx="8649325" cy="3522688"/>
          </a:xfrm>
        </p:spPr>
        <p:txBody>
          <a:bodyPr/>
          <a:lstStyle/>
          <a:p>
            <a:pPr marL="0" indent="0" rtl="0">
              <a:buNone/>
            </a:pPr>
            <a:r>
              <a:rPr lang="fr-FR" dirty="0"/>
              <a:t>Cette vidéo présentera les points suivants : </a:t>
            </a:r>
          </a:p>
          <a:p>
            <a:pPr lvl="1" rtl="0"/>
            <a:r>
              <a:rPr lang="fr-FR" sz="1500" dirty="0"/>
              <a:t>Mode d’exécution utilisateur</a:t>
            </a:r>
          </a:p>
          <a:p>
            <a:pPr lvl="1" rtl="0"/>
            <a:r>
              <a:rPr lang="fr-FR" sz="1500" dirty="0"/>
              <a:t>Mode d'exécution privilégié</a:t>
            </a:r>
          </a:p>
          <a:p>
            <a:pPr lvl="1" rtl="0"/>
            <a:r>
              <a:rPr lang="fr-FR" sz="1500" dirty="0"/>
              <a:t>Mode de config globale.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Navigation IOS</a:t>
            </a:r>
            <a:br>
              <a:rPr lang="en-US" altLang="en-US" sz="1600" dirty="0"/>
            </a:br>
            <a:r>
              <a:rPr lang="fr-FR"/>
              <a:t>Navigation entre les différents modes IOS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94793" y="775309"/>
            <a:ext cx="4096002" cy="3675778"/>
          </a:xfrm>
        </p:spPr>
        <p:txBody>
          <a:bodyPr/>
          <a:lstStyle/>
          <a:p>
            <a:pPr rtl="0"/>
            <a:r>
              <a:rPr lang="fr-FR" b="1" dirty="0"/>
              <a:t>Mode d'exécution privilégié:</a:t>
            </a:r>
          </a:p>
          <a:p>
            <a:pPr lvl="1" rtl="0">
              <a:spcAft>
                <a:spcPts val="400"/>
              </a:spcAft>
            </a:pPr>
            <a:r>
              <a:rPr lang="fr-FR" dirty="0"/>
              <a:t>Pour passer du mode utilisateur au mode privilégié, utilisez la commande </a:t>
            </a:r>
            <a:r>
              <a:rPr lang="fr-FR" b="1" dirty="0" err="1"/>
              <a:t>enable</a:t>
            </a:r>
            <a:r>
              <a:rPr lang="fr-FR" b="1" dirty="0"/>
              <a:t> </a:t>
            </a:r>
            <a:r>
              <a:rPr lang="fr-FR" dirty="0"/>
              <a:t>.</a:t>
            </a:r>
          </a:p>
          <a:p>
            <a:pPr rtl="0"/>
            <a:r>
              <a:rPr lang="fr-FR" b="1" dirty="0"/>
              <a:t>Mode de configuration globale: </a:t>
            </a:r>
          </a:p>
          <a:p>
            <a:pPr lvl="1" rtl="0"/>
            <a:r>
              <a:rPr lang="fr-FR" dirty="0"/>
              <a:t>Pour passer en mode de configuration globale et le quitter, utilisez la commande </a:t>
            </a:r>
            <a:r>
              <a:rPr lang="fr-FR" b="1" dirty="0"/>
              <a:t>configure terminal</a:t>
            </a:r>
            <a:r>
              <a:rPr lang="fr-FR" dirty="0"/>
              <a:t>. Revenez en mode d'exécution privilégié avec la commande </a:t>
            </a:r>
            <a:r>
              <a:rPr lang="fr-FR" b="1" dirty="0"/>
              <a:t>exit</a:t>
            </a:r>
            <a:r>
              <a:rPr lang="fr-FR" dirty="0"/>
              <a:t>. </a:t>
            </a:r>
          </a:p>
          <a:p>
            <a:pPr rtl="0"/>
            <a:r>
              <a:rPr lang="fr-FR" b="1" dirty="0"/>
              <a:t>Mode de configuration de ligne: </a:t>
            </a:r>
          </a:p>
          <a:p>
            <a:pPr lvl="1" rtl="0"/>
            <a:r>
              <a:rPr lang="fr-FR" dirty="0"/>
              <a:t>Pour entrer et sortir du mode de configuration de ligne, utilisez la commande de </a:t>
            </a:r>
            <a:r>
              <a:rPr lang="fr-FR" b="1" dirty="0"/>
              <a:t>ligne </a:t>
            </a:r>
            <a:r>
              <a:rPr lang="fr-FR" dirty="0"/>
              <a:t>suivie du type de ligne de gestion. Pour retourner au mode de configuration globale, utilisez la commande </a:t>
            </a:r>
            <a:r>
              <a:rPr lang="fr-FR" b="1" dirty="0"/>
              <a:t>exit</a:t>
            </a:r>
            <a:r>
              <a:rPr lang="fr-FR" dirty="0"/>
              <a:t>. </a:t>
            </a:r>
          </a:p>
          <a:p>
            <a:endParaRPr lang="en-US" dirty="0"/>
          </a:p>
          <a:p>
            <a:pPr marL="0" indent="0">
              <a:buNone/>
            </a:pPr>
            <a:endParaRPr lang="en-US" dirty="0"/>
          </a:p>
          <a:p>
            <a:endParaRPr lang="en-US" altLang="ja-JP" dirty="0"/>
          </a:p>
        </p:txBody>
      </p:sp>
      <p:pic>
        <p:nvPicPr>
          <p:cNvPr id="16" name="Picture 15">
            <a:extLst>
              <a:ext uri="{FF2B5EF4-FFF2-40B4-BE49-F238E27FC236}">
                <a16:creationId xmlns:a16="http://schemas.microsoft.com/office/drawing/2014/main" id="{EFA3A149-BACA-2349-9D11-C0BE82F379B7}"/>
              </a:ext>
            </a:extLst>
          </p:cNvPr>
          <p:cNvPicPr>
            <a:picLocks noChangeAspect="1"/>
          </p:cNvPicPr>
          <p:nvPr/>
        </p:nvPicPr>
        <p:blipFill>
          <a:blip r:embed="rId4"/>
          <a:stretch>
            <a:fillRect/>
          </a:stretch>
        </p:blipFill>
        <p:spPr>
          <a:xfrm>
            <a:off x="4843548" y="1019733"/>
            <a:ext cx="2908300" cy="546100"/>
          </a:xfrm>
          <a:prstGeom prst="rect">
            <a:avLst/>
          </a:prstGeom>
        </p:spPr>
      </p:pic>
      <p:pic>
        <p:nvPicPr>
          <p:cNvPr id="11" name="Picture 10">
            <a:extLst>
              <a:ext uri="{FF2B5EF4-FFF2-40B4-BE49-F238E27FC236}">
                <a16:creationId xmlns:a16="http://schemas.microsoft.com/office/drawing/2014/main" id="{54F9FD8A-05C8-D44A-8F30-79A483FB6C37}"/>
              </a:ext>
            </a:extLst>
          </p:cNvPr>
          <p:cNvPicPr>
            <a:picLocks noChangeAspect="1"/>
          </p:cNvPicPr>
          <p:nvPr/>
        </p:nvPicPr>
        <p:blipFill>
          <a:blip r:embed="rId5"/>
          <a:stretch>
            <a:fillRect/>
          </a:stretch>
        </p:blipFill>
        <p:spPr>
          <a:xfrm>
            <a:off x="4843548" y="2120447"/>
            <a:ext cx="2991751" cy="557784"/>
          </a:xfrm>
          <a:prstGeom prst="rect">
            <a:avLst/>
          </a:prstGeom>
        </p:spPr>
      </p:pic>
      <p:pic>
        <p:nvPicPr>
          <p:cNvPr id="12" name="Picture 11">
            <a:extLst>
              <a:ext uri="{FF2B5EF4-FFF2-40B4-BE49-F238E27FC236}">
                <a16:creationId xmlns:a16="http://schemas.microsoft.com/office/drawing/2014/main" id="{640DB018-9109-864C-B0B8-85608C19AAE9}"/>
              </a:ext>
            </a:extLst>
          </p:cNvPr>
          <p:cNvPicPr>
            <a:picLocks noChangeAspect="1"/>
          </p:cNvPicPr>
          <p:nvPr/>
        </p:nvPicPr>
        <p:blipFill>
          <a:blip r:embed="rId6"/>
          <a:stretch>
            <a:fillRect/>
          </a:stretch>
        </p:blipFill>
        <p:spPr>
          <a:xfrm>
            <a:off x="4843548" y="3528446"/>
            <a:ext cx="3009900" cy="53340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fr-FR" sz="1600"/>
              <a:t>Navigation IOS</a:t>
            </a:r>
            <a:br>
              <a:rPr lang="en-US" altLang="en-US" sz="1600" dirty="0"/>
            </a:br>
            <a:r>
              <a:rPr lang="fr-FR"/>
              <a:t>Navigation entre les différents modes IOS (Suite)</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49451" y="1047362"/>
            <a:ext cx="4244686" cy="2928646"/>
          </a:xfrm>
        </p:spPr>
        <p:txBody>
          <a:bodyPr/>
          <a:lstStyle/>
          <a:p>
            <a:pPr marL="0" indent="0" rtl="0">
              <a:buNone/>
            </a:pPr>
            <a:r>
              <a:rPr lang="fr-FR" b="1" dirty="0"/>
              <a:t>Sous-modes de configuration: </a:t>
            </a:r>
          </a:p>
          <a:p>
            <a:pPr lvl="1" rtl="0"/>
            <a:r>
              <a:rPr lang="fr-FR" dirty="0"/>
              <a:t>Pour quitter un sous-mode de configuration et retourner au mode de configuration globale, utilisez la commande </a:t>
            </a:r>
            <a:r>
              <a:rPr lang="fr-FR" b="1" dirty="0"/>
              <a:t>exit</a:t>
            </a:r>
            <a:r>
              <a:rPr lang="fr-FR" b="1" i="1" dirty="0"/>
              <a:t> </a:t>
            </a:r>
            <a:r>
              <a:rPr lang="fr-FR" dirty="0"/>
              <a:t>. Pour revenir au mode EXEC privilège, utilisez la commande de </a:t>
            </a:r>
            <a:r>
              <a:rPr lang="fr-FR" b="1" dirty="0"/>
              <a:t>end</a:t>
            </a:r>
            <a:r>
              <a:rPr lang="fr-FR" dirty="0"/>
              <a:t> ou la combinaison de touches </a:t>
            </a:r>
            <a:r>
              <a:rPr lang="fr-FR" b="1" dirty="0"/>
              <a:t>Ctrl +Z</a:t>
            </a:r>
            <a:r>
              <a:rPr lang="fr-FR" dirty="0"/>
              <a:t> . </a:t>
            </a:r>
          </a:p>
          <a:p>
            <a:pPr marL="142875" lvl="1" indent="0">
              <a:buNone/>
            </a:pPr>
            <a:endParaRPr lang="en-US" dirty="0"/>
          </a:p>
          <a:p>
            <a:pPr lvl="1" rtl="0"/>
            <a:r>
              <a:rPr lang="fr-FR" dirty="0"/>
              <a:t>Pour passer directement d'un mode de sous-configuration à un autre, tapez la commande de mode de sous-configuration souhaitée. Remarquez comment l'invite de commandes passe de </a:t>
            </a:r>
            <a:r>
              <a:rPr lang="fr-FR" b="1" dirty="0"/>
              <a:t>(config-line)# </a:t>
            </a:r>
            <a:r>
              <a:rPr lang="fr-FR" dirty="0"/>
              <a:t>to </a:t>
            </a:r>
            <a:r>
              <a:rPr lang="fr-FR" b="1" dirty="0"/>
              <a:t>(config-if)#</a:t>
            </a:r>
            <a:r>
              <a:rPr lang="fr-FR" dirty="0"/>
              <a:t>. </a:t>
            </a:r>
            <a:r>
              <a:rPr lang="fr-FR" b="1" dirty="0"/>
              <a:t> </a:t>
            </a:r>
          </a:p>
          <a:p>
            <a:pPr marL="0" indent="0">
              <a:buNone/>
            </a:pPr>
            <a:endParaRPr lang="en-US" dirty="0"/>
          </a:p>
          <a:p>
            <a:endParaRPr lang="en-US" altLang="ja-JP" dirty="0"/>
          </a:p>
        </p:txBody>
      </p:sp>
      <p:pic>
        <p:nvPicPr>
          <p:cNvPr id="7" name="Picture 6">
            <a:extLst>
              <a:ext uri="{FF2B5EF4-FFF2-40B4-BE49-F238E27FC236}">
                <a16:creationId xmlns:a16="http://schemas.microsoft.com/office/drawing/2014/main" id="{124761F0-3B51-F447-AF31-ED4259157781}"/>
              </a:ext>
            </a:extLst>
          </p:cNvPr>
          <p:cNvPicPr>
            <a:picLocks noChangeAspect="1"/>
          </p:cNvPicPr>
          <p:nvPr/>
        </p:nvPicPr>
        <p:blipFill>
          <a:blip r:embed="rId4"/>
          <a:stretch>
            <a:fillRect/>
          </a:stretch>
        </p:blipFill>
        <p:spPr>
          <a:xfrm>
            <a:off x="4764978" y="1551490"/>
            <a:ext cx="3784600" cy="482600"/>
          </a:xfrm>
          <a:prstGeom prst="rect">
            <a:avLst/>
          </a:prstGeom>
        </p:spPr>
      </p:pic>
      <p:pic>
        <p:nvPicPr>
          <p:cNvPr id="4" name="Picture 3">
            <a:extLst>
              <a:ext uri="{FF2B5EF4-FFF2-40B4-BE49-F238E27FC236}">
                <a16:creationId xmlns:a16="http://schemas.microsoft.com/office/drawing/2014/main" id="{F1E61373-4A92-7647-872A-CA2E86F98386}"/>
              </a:ext>
            </a:extLst>
          </p:cNvPr>
          <p:cNvPicPr>
            <a:picLocks noChangeAspect="1"/>
          </p:cNvPicPr>
          <p:nvPr/>
        </p:nvPicPr>
        <p:blipFill>
          <a:blip r:embed="rId5"/>
          <a:stretch>
            <a:fillRect/>
          </a:stretch>
        </p:blipFill>
        <p:spPr>
          <a:xfrm>
            <a:off x="4764978" y="3183888"/>
            <a:ext cx="3784600" cy="4445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5799" y="149100"/>
            <a:ext cx="9144000" cy="592921"/>
          </a:xfrm>
        </p:spPr>
        <p:txBody>
          <a:bodyPr/>
          <a:lstStyle/>
          <a:p>
            <a:pPr rtl="0"/>
            <a:r>
              <a:rPr lang="fr-FR" sz="1600" dirty="0"/>
              <a:t>Navigation IOS</a:t>
            </a:r>
            <a:br>
              <a:rPr lang="en-US" altLang="en-US" dirty="0"/>
            </a:br>
            <a:r>
              <a:rPr lang="fr-FR" dirty="0"/>
              <a:t>Vidéo - Navigation entre les différents modes IOS</a:t>
            </a:r>
          </a:p>
        </p:txBody>
      </p:sp>
      <p:sp>
        <p:nvSpPr>
          <p:cNvPr id="4" name="Rectangle 6">
            <a:extLst>
              <a:ext uri="{FF2B5EF4-FFF2-40B4-BE49-F238E27FC236}">
                <a16:creationId xmlns:a16="http://schemas.microsoft.com/office/drawing/2014/main" id="{B879D50B-6D7A-D347-8410-C647A91484DD}"/>
              </a:ext>
            </a:extLst>
          </p:cNvPr>
          <p:cNvSpPr>
            <a:spLocks noGrp="1" noChangeArrowheads="1"/>
          </p:cNvSpPr>
          <p:nvPr>
            <p:ph idx="1"/>
          </p:nvPr>
        </p:nvSpPr>
        <p:spPr>
          <a:xfrm>
            <a:off x="179882" y="1034322"/>
            <a:ext cx="8649325" cy="3522688"/>
          </a:xfrm>
        </p:spPr>
        <p:txBody>
          <a:bodyPr/>
          <a:lstStyle/>
          <a:p>
            <a:pPr marL="0" indent="0" rtl="0">
              <a:buNone/>
            </a:pPr>
            <a:r>
              <a:rPr lang="fr-FR" dirty="0"/>
              <a:t>Cette vidéo couvre les points suivants: </a:t>
            </a:r>
          </a:p>
          <a:p>
            <a:pPr lvl="1" rtl="0"/>
            <a:r>
              <a:rPr lang="fr-FR" sz="1500" dirty="0" err="1"/>
              <a:t>enable</a:t>
            </a:r>
            <a:endParaRPr lang="fr-FR" sz="1500" dirty="0"/>
          </a:p>
          <a:p>
            <a:pPr lvl="1" rtl="0"/>
            <a:r>
              <a:rPr lang="fr-FR" sz="1500" dirty="0" err="1"/>
              <a:t>disable</a:t>
            </a:r>
            <a:endParaRPr lang="fr-FR" sz="1500" dirty="0"/>
          </a:p>
          <a:p>
            <a:pPr lvl="1" rtl="0"/>
            <a:r>
              <a:rPr lang="fr-FR" sz="1500" dirty="0"/>
              <a:t>configure terminal</a:t>
            </a:r>
          </a:p>
          <a:p>
            <a:pPr lvl="1" rtl="0"/>
            <a:r>
              <a:rPr lang="fr-FR" sz="1500" dirty="0"/>
              <a:t>exit</a:t>
            </a:r>
          </a:p>
          <a:p>
            <a:pPr lvl="1" rtl="0"/>
            <a:r>
              <a:rPr lang="fr-FR" sz="1500" dirty="0"/>
              <a:t>end</a:t>
            </a:r>
          </a:p>
          <a:p>
            <a:pPr lvl="1" rtl="0"/>
            <a:r>
              <a:rPr lang="fr-FR" sz="1500" dirty="0"/>
              <a:t>Contrôle + Z sur le clavier</a:t>
            </a:r>
          </a:p>
          <a:p>
            <a:pPr lvl="1" rtl="0"/>
            <a:r>
              <a:rPr lang="fr-FR" sz="1500" dirty="0"/>
              <a:t>Autres commandes pour entrer en mode de configuration secondaire</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96877806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pPr rtl="0"/>
            <a:r>
              <a:rPr lang="fr-FR" sz="4000">
                <a:solidFill>
                  <a:schemeClr val="accent5">
                    <a:lumMod val="40000"/>
                    <a:lumOff val="60000"/>
                  </a:schemeClr>
                </a:solidFill>
              </a:rPr>
              <a:t>2.3 La Structure des commandes</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6483" y="222762"/>
            <a:ext cx="9144000" cy="757551"/>
          </a:xfrm>
        </p:spPr>
        <p:txBody>
          <a:bodyPr/>
          <a:lstStyle/>
          <a:p>
            <a:pPr rtl="0"/>
            <a:r>
              <a:rPr lang="fr-FR" sz="1600" dirty="0"/>
              <a:t>La Structure des commandes</a:t>
            </a:r>
            <a:br>
              <a:rPr lang="en-US" dirty="0"/>
            </a:br>
            <a:r>
              <a:rPr lang="fr-FR" dirty="0"/>
              <a:t>La Structure des commandes IOS de base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800099" y="3335546"/>
            <a:ext cx="7543801" cy="1201518"/>
          </a:xfrm>
        </p:spPr>
        <p:txBody>
          <a:bodyPr/>
          <a:lstStyle/>
          <a:p>
            <a:pPr rtl="0">
              <a:buFont typeface="Arial" panose="020B0604020202020204" pitchFamily="34" charset="0"/>
              <a:buChar char="•"/>
            </a:pPr>
            <a:r>
              <a:rPr lang="fr-FR" b="1" dirty="0"/>
              <a:t>Mot-clé</a:t>
            </a:r>
            <a:r>
              <a:rPr lang="fr-FR" dirty="0"/>
              <a:t> - </a:t>
            </a:r>
            <a:r>
              <a:rPr lang="fr-FR" sz="1400" dirty="0"/>
              <a:t>il s'agit d'un paramètre spécifique défini dans le système d'exploitation (dans la figure, les </a:t>
            </a:r>
            <a:r>
              <a:rPr lang="fr-FR" sz="1400" b="1" dirty="0"/>
              <a:t>protocoles IP</a:t>
            </a:r>
            <a:r>
              <a:rPr lang="fr-FR" sz="1400" dirty="0"/>
              <a:t>).</a:t>
            </a:r>
          </a:p>
          <a:p>
            <a:pPr rtl="0">
              <a:buFont typeface="Arial" panose="020B0604020202020204" pitchFamily="34" charset="0"/>
              <a:buChar char="•"/>
            </a:pPr>
            <a:r>
              <a:rPr lang="fr-FR" b="1" dirty="0"/>
              <a:t>Argument</a:t>
            </a:r>
            <a:r>
              <a:rPr lang="fr-FR" dirty="0"/>
              <a:t> - </a:t>
            </a:r>
            <a:r>
              <a:rPr lang="fr-FR" sz="1400" dirty="0"/>
              <a:t>il s'agit d'une valeur ou d'une variable définie par l'utilisateur (dans la figure, </a:t>
            </a:r>
            <a:r>
              <a:rPr lang="fr-FR" sz="1400" b="1" dirty="0"/>
              <a:t> 192.168.10.5</a:t>
            </a:r>
            <a:r>
              <a:rPr lang="fr-FR" sz="1400" dirty="0"/>
              <a:t>).</a:t>
            </a:r>
          </a:p>
          <a:p>
            <a:pPr marL="0" indent="0">
              <a:buNone/>
            </a:pPr>
            <a:endParaRPr lang="en-US" dirty="0"/>
          </a:p>
          <a:p>
            <a:endParaRPr lang="en-US" altLang="ja-JP" dirty="0"/>
          </a:p>
        </p:txBody>
      </p:sp>
      <p:pic>
        <p:nvPicPr>
          <p:cNvPr id="2" name="Picture 1">
            <a:extLst>
              <a:ext uri="{FF2B5EF4-FFF2-40B4-BE49-F238E27FC236}">
                <a16:creationId xmlns:a16="http://schemas.microsoft.com/office/drawing/2014/main" id="{1AFC5DF7-E4C5-654F-89C0-5DF1D6C2B78C}"/>
              </a:ext>
            </a:extLst>
          </p:cNvPr>
          <p:cNvPicPr>
            <a:picLocks noChangeAspect="1"/>
          </p:cNvPicPr>
          <p:nvPr/>
        </p:nvPicPr>
        <p:blipFill>
          <a:blip r:embed="rId4"/>
          <a:stretch>
            <a:fillRect/>
          </a:stretch>
        </p:blipFill>
        <p:spPr>
          <a:xfrm>
            <a:off x="1962150" y="1165656"/>
            <a:ext cx="5219700" cy="21082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rtl="0"/>
            <a:r>
              <a:rPr lang="fr-FR" dirty="0"/>
              <a:t>Pour faciliter l'apprentissage, les caractéristiques suivantes de l'interface graphique GUI peuvent être incluses dans ce module :</a:t>
            </a:r>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pPr rtl="0"/>
            <a:r>
              <a:rPr lang="fr-FR"/>
              <a:t>À quoi s'attendre dans ce module?</a:t>
            </a:r>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extLst>
              <p:ext uri="{D42A27DB-BD31-4B8C-83A1-F6EECF244321}">
                <p14:modId xmlns:p14="http://schemas.microsoft.com/office/powerpoint/2010/main" val="2644508993"/>
              </p:ext>
            </p:extLst>
          </p:nvPr>
        </p:nvGraphicFramePr>
        <p:xfrm>
          <a:off x="392966" y="1413164"/>
          <a:ext cx="7990128" cy="3545205"/>
        </p:xfrm>
        <a:graphic>
          <a:graphicData uri="http://schemas.openxmlformats.org/drawingml/2006/table">
            <a:tbl>
              <a:tblPr firstRow="1" bandRow="1">
                <a:tableStyleId>{5C22544A-7EE6-4342-B048-85BDC9FD1C3A}</a:tableStyleId>
              </a:tblPr>
              <a:tblGrid>
                <a:gridCol w="1998630">
                  <a:extLst>
                    <a:ext uri="{9D8B030D-6E8A-4147-A177-3AD203B41FA5}">
                      <a16:colId xmlns:a16="http://schemas.microsoft.com/office/drawing/2014/main" val="200107645"/>
                    </a:ext>
                  </a:extLst>
                </a:gridCol>
                <a:gridCol w="5991498">
                  <a:extLst>
                    <a:ext uri="{9D8B030D-6E8A-4147-A177-3AD203B41FA5}">
                      <a16:colId xmlns:a16="http://schemas.microsoft.com/office/drawing/2014/main" val="2648404099"/>
                    </a:ext>
                  </a:extLst>
                </a:gridCol>
              </a:tblGrid>
              <a:tr h="281771">
                <a:tc>
                  <a:txBody>
                    <a:bodyPr/>
                    <a:lstStyle/>
                    <a:p>
                      <a:pPr rtl="0"/>
                      <a:r>
                        <a:rPr lang="fr-FR" dirty="0"/>
                        <a:t>Fonctionnalité</a:t>
                      </a:r>
                    </a:p>
                  </a:txBody>
                  <a:tcPr/>
                </a:tc>
                <a:tc>
                  <a:txBody>
                    <a:bodyPr/>
                    <a:lstStyle/>
                    <a:p>
                      <a:pPr rtl="0"/>
                      <a:r>
                        <a:rPr lang="fr-FR" dirty="0"/>
                        <a:t>Description</a:t>
                      </a:r>
                    </a:p>
                  </a:txBody>
                  <a:tcPr/>
                </a:tc>
                <a:extLst>
                  <a:ext uri="{0D108BD9-81ED-4DB2-BD59-A6C34878D82A}">
                    <a16:rowId xmlns:a16="http://schemas.microsoft.com/office/drawing/2014/main" val="367710602"/>
                  </a:ext>
                </a:extLst>
              </a:tr>
              <a:tr h="479011">
                <a:tc>
                  <a:txBody>
                    <a:bodyPr/>
                    <a:lstStyle/>
                    <a:p>
                      <a:pPr algn="l" rtl="0" fontAlgn="b"/>
                      <a:r>
                        <a:rPr lang="fr-FR" sz="1400" b="0" i="0" u="none" strike="noStrike">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Exposez les participants à des nouvelles compétences et des nouveaux concepts.</a:t>
                      </a:r>
                    </a:p>
                  </a:txBody>
                  <a:tcPr/>
                </a:tc>
                <a:extLst>
                  <a:ext uri="{0D108BD9-81ED-4DB2-BD59-A6C34878D82A}">
                    <a16:rowId xmlns:a16="http://schemas.microsoft.com/office/drawing/2014/main" val="698835149"/>
                  </a:ext>
                </a:extLst>
              </a:tr>
              <a:tr h="4790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fr-FR" sz="1400" b="0" i="0" u="none" strike="noStrike">
                          <a:solidFill>
                            <a:srgbClr val="000000"/>
                          </a:solidFill>
                          <a:effectLst/>
                          <a:latin typeface="+mn-lt"/>
                        </a:rPr>
                        <a:t>Vidéos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a:t>Exposez les participants à des nouvelles compétences et des nouveaux concepts.</a:t>
                      </a:r>
                    </a:p>
                  </a:txBody>
                  <a:tcPr/>
                </a:tc>
                <a:extLst>
                  <a:ext uri="{0D108BD9-81ED-4DB2-BD59-A6C34878D82A}">
                    <a16:rowId xmlns:a16="http://schemas.microsoft.com/office/drawing/2014/main" val="904576505"/>
                  </a:ext>
                </a:extLst>
              </a:tr>
              <a:tr h="60052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fr-FR" sz="1400" b="0" i="0" u="none" strike="noStrike">
                          <a:solidFill>
                            <a:srgbClr val="000000"/>
                          </a:solidFill>
                          <a:effectLst/>
                          <a:latin typeface="+mn-lt"/>
                        </a:rPr>
                        <a:t>Vérifiez votre compréhension (CYU)</a:t>
                      </a:r>
                    </a:p>
                    <a:p>
                      <a:pPr algn="l" fontAlgn="b"/>
                      <a:endParaRPr lang="en-US" sz="1400" b="0" i="0" u="none" strike="noStrike" dirty="0">
                        <a:solidFill>
                          <a:srgbClr val="000000"/>
                        </a:solidFill>
                        <a:effectLst/>
                        <a:latin typeface="+mn-lt"/>
                      </a:endParaRPr>
                    </a:p>
                  </a:txBody>
                  <a:tcPr marL="9525" marR="9525" marT="9525" marB="0" anchor="b"/>
                </a:tc>
                <a:tc>
                  <a:txBody>
                    <a:bodyPr/>
                    <a:lstStyle/>
                    <a:p>
                      <a:pPr rtl="0"/>
                      <a:r>
                        <a:rPr lang="fr-FR"/>
                        <a:t>Questionnaire en ligne par rubrique pour aider les apprenants à évaluer la compréhension du contenu. </a:t>
                      </a:r>
                    </a:p>
                  </a:txBody>
                  <a:tcPr/>
                </a:tc>
                <a:extLst>
                  <a:ext uri="{0D108BD9-81ED-4DB2-BD59-A6C34878D82A}">
                    <a16:rowId xmlns:a16="http://schemas.microsoft.com/office/drawing/2014/main" val="2876586054"/>
                  </a:ext>
                </a:extLst>
              </a:tr>
              <a:tr h="4790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fr-FR" sz="1400" b="0" i="0" u="none" strike="noStrike">
                          <a:solidFill>
                            <a:srgbClr val="000000"/>
                          </a:solidFill>
                          <a:effectLst/>
                          <a:latin typeface="+mn-lt"/>
                        </a:rPr>
                        <a:t>Exercices interactifs</a:t>
                      </a:r>
                    </a:p>
                  </a:txBody>
                  <a:tcPr marL="9525" marR="9525" marT="9525" marB="0" anchor="b"/>
                </a:tc>
                <a:tc>
                  <a:txBody>
                    <a:bodyPr/>
                    <a:lstStyle/>
                    <a:p>
                      <a:pPr rtl="0"/>
                      <a:r>
                        <a:rPr lang="fr-FR"/>
                        <a:t>Plusieurs formats pour aider les étudiants à évaluer leur compréhension du contenu.</a:t>
                      </a:r>
                    </a:p>
                  </a:txBody>
                  <a:tcPr/>
                </a:tc>
                <a:extLst>
                  <a:ext uri="{0D108BD9-81ED-4DB2-BD59-A6C34878D82A}">
                    <a16:rowId xmlns:a16="http://schemas.microsoft.com/office/drawing/2014/main" val="3454703549"/>
                  </a:ext>
                </a:extLst>
              </a:tr>
              <a:tr h="479011">
                <a:tc>
                  <a:txBody>
                    <a:bodyPr/>
                    <a:lstStyle/>
                    <a:p>
                      <a:pPr algn="l" rtl="0" fontAlgn="b"/>
                      <a:r>
                        <a:rPr lang="fr-FR" sz="1400" b="0" i="0" u="none" strike="noStrike">
                          <a:solidFill>
                            <a:srgbClr val="000000"/>
                          </a:solidFill>
                          <a:effectLst/>
                          <a:latin typeface="+mn-lt"/>
                        </a:rPr>
                        <a:t>Contrôleur de syntaxe</a:t>
                      </a:r>
                    </a:p>
                  </a:txBody>
                  <a:tcPr marL="9525" marR="9525" marT="9525" marB="0" anchor="b"/>
                </a:tc>
                <a:tc>
                  <a:txBody>
                    <a:bodyPr/>
                    <a:lstStyle/>
                    <a:p>
                      <a:pPr rtl="0"/>
                      <a:r>
                        <a:rPr lang="fr-FR"/>
                        <a:t>Petites simulations qui exposent les apprenants à la ligne de commande Cisco pour pratiquer les compétences de configuration.</a:t>
                      </a:r>
                    </a:p>
                  </a:txBody>
                  <a:tcPr/>
                </a:tc>
                <a:extLst>
                  <a:ext uri="{0D108BD9-81ED-4DB2-BD59-A6C34878D82A}">
                    <a16:rowId xmlns:a16="http://schemas.microsoft.com/office/drawing/2014/main" val="2195331658"/>
                  </a:ext>
                </a:extLst>
              </a:tr>
              <a:tr h="479011">
                <a:tc>
                  <a:txBody>
                    <a:bodyPr/>
                    <a:lstStyle/>
                    <a:p>
                      <a:pPr algn="l" rtl="0" fontAlgn="b"/>
                      <a:r>
                        <a:rPr lang="fr-FR" sz="1400" b="0" i="0" u="none" strike="noStrike">
                          <a:solidFill>
                            <a:srgbClr val="000000"/>
                          </a:solidFill>
                          <a:effectLst/>
                          <a:latin typeface="+mn-lt"/>
                        </a:rPr>
                        <a:t>Exercice PT</a:t>
                      </a:r>
                    </a:p>
                  </a:txBody>
                  <a:tcPr marL="9525" marR="9525" marT="9525" marB="0" anchor="b"/>
                </a:tc>
                <a:tc>
                  <a:txBody>
                    <a:bodyPr/>
                    <a:lstStyle/>
                    <a:p>
                      <a:pPr rtl="0"/>
                      <a:r>
                        <a:rPr lang="fr-FR" dirty="0"/>
                        <a:t>Activités de simulation et de modélisation conçues pour explorer, acquérir, renforcer et étendre les compétences.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dirty="0"/>
              <a:t>La Structure des commandes</a:t>
            </a:r>
            <a:br>
              <a:rPr lang="en-US" dirty="0"/>
            </a:br>
            <a:r>
              <a:rPr lang="fr-FR" dirty="0"/>
              <a:t>Contrôleur de syntaxe de la commande IOS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670560" y="798944"/>
            <a:ext cx="7518399" cy="1151776"/>
          </a:xfrm>
        </p:spPr>
        <p:txBody>
          <a:bodyPr/>
          <a:lstStyle/>
          <a:p>
            <a:pPr marL="0" indent="0" rtl="0">
              <a:buNone/>
            </a:pPr>
            <a:r>
              <a:rPr lang="fr-FR" sz="1600" dirty="0"/>
              <a:t>Une commande peut exiger un ou plusieurs arguments. Pour connaître les mots-clés et arguments requis pour une commande, consultez la section sur la syntaxe des commandes. </a:t>
            </a:r>
          </a:p>
          <a:p>
            <a:pPr lvl="1" rtl="0"/>
            <a:r>
              <a:rPr lang="fr-FR" sz="1600" dirty="0"/>
              <a:t>le texte en gras signale les commandes et les mots clés que l'utilisateur doit saisir tels quels. </a:t>
            </a:r>
          </a:p>
          <a:p>
            <a:pPr lvl="1" rtl="0"/>
            <a:r>
              <a:rPr lang="fr-FR" sz="1600" dirty="0"/>
              <a:t>Le texte en italique signale un argument dont l'utilisateur fournit la valeur.</a:t>
            </a:r>
          </a:p>
        </p:txBody>
      </p:sp>
      <p:graphicFrame>
        <p:nvGraphicFramePr>
          <p:cNvPr id="8" name="Table 7">
            <a:extLst>
              <a:ext uri="{FF2B5EF4-FFF2-40B4-BE49-F238E27FC236}">
                <a16:creationId xmlns:a16="http://schemas.microsoft.com/office/drawing/2014/main" id="{58EF1640-8E09-B446-B06E-259AF15A666E}"/>
              </a:ext>
            </a:extLst>
          </p:cNvPr>
          <p:cNvGraphicFramePr>
            <a:graphicFrameLocks noGrp="1"/>
          </p:cNvGraphicFramePr>
          <p:nvPr>
            <p:extLst>
              <p:ext uri="{D42A27DB-BD31-4B8C-83A1-F6EECF244321}">
                <p14:modId xmlns:p14="http://schemas.microsoft.com/office/powerpoint/2010/main" val="1858558137"/>
              </p:ext>
            </p:extLst>
          </p:nvPr>
        </p:nvGraphicFramePr>
        <p:xfrm>
          <a:off x="1195214" y="2623436"/>
          <a:ext cx="6469090" cy="2327029"/>
        </p:xfrm>
        <a:graphic>
          <a:graphicData uri="http://schemas.openxmlformats.org/drawingml/2006/table">
            <a:tbl>
              <a:tblPr firstRow="1" bandRow="1">
                <a:tableStyleId>{5C22544A-7EE6-4342-B048-85BDC9FD1C3A}</a:tableStyleId>
              </a:tblPr>
              <a:tblGrid>
                <a:gridCol w="1098281">
                  <a:extLst>
                    <a:ext uri="{9D8B030D-6E8A-4147-A177-3AD203B41FA5}">
                      <a16:colId xmlns:a16="http://schemas.microsoft.com/office/drawing/2014/main" val="1180500583"/>
                    </a:ext>
                  </a:extLst>
                </a:gridCol>
                <a:gridCol w="5370809">
                  <a:extLst>
                    <a:ext uri="{9D8B030D-6E8A-4147-A177-3AD203B41FA5}">
                      <a16:colId xmlns:a16="http://schemas.microsoft.com/office/drawing/2014/main" val="2741835617"/>
                    </a:ext>
                  </a:extLst>
                </a:gridCol>
              </a:tblGrid>
              <a:tr h="183316">
                <a:tc>
                  <a:txBody>
                    <a:bodyPr/>
                    <a:lstStyle/>
                    <a:p>
                      <a:pPr rtl="0"/>
                      <a:r>
                        <a:rPr lang="fr-FR" sz="1200"/>
                        <a:t>Convention</a:t>
                      </a:r>
                    </a:p>
                  </a:txBody>
                  <a:tcPr/>
                </a:tc>
                <a:tc>
                  <a:txBody>
                    <a:bodyPr/>
                    <a:lstStyle/>
                    <a:p>
                      <a:pPr rtl="0"/>
                      <a:r>
                        <a:rPr lang="fr-FR" sz="1200"/>
                        <a:t>Description</a:t>
                      </a:r>
                    </a:p>
                  </a:txBody>
                  <a:tcPr/>
                </a:tc>
                <a:extLst>
                  <a:ext uri="{0D108BD9-81ED-4DB2-BD59-A6C34878D82A}">
                    <a16:rowId xmlns:a16="http://schemas.microsoft.com/office/drawing/2014/main" val="3590626540"/>
                  </a:ext>
                </a:extLst>
              </a:tr>
              <a:tr h="308073">
                <a:tc>
                  <a:txBody>
                    <a:bodyPr/>
                    <a:lstStyle/>
                    <a:p>
                      <a:pPr rtl="0" fontAlgn="ctr"/>
                      <a:r>
                        <a:rPr lang="fr-FR" sz="1200" b="1">
                          <a:effectLst/>
                        </a:rPr>
                        <a:t>gras</a:t>
                      </a:r>
                    </a:p>
                  </a:txBody>
                  <a:tcPr marL="47625" marR="47625" marT="47625" marB="47625" anchor="ctr"/>
                </a:tc>
                <a:tc>
                  <a:txBody>
                    <a:bodyPr/>
                    <a:lstStyle/>
                    <a:p>
                      <a:pPr rtl="0" fontAlgn="ctr"/>
                      <a:r>
                        <a:rPr lang="fr-FR" sz="1200" b="0">
                          <a:effectLst/>
                        </a:rPr>
                        <a:t>Le texte en gras signale les commandes et mots-clés à saisir tels quels.</a:t>
                      </a:r>
                    </a:p>
                  </a:txBody>
                  <a:tcPr marL="47625" marR="47625" marT="47625" marB="47625" anchor="ctr"/>
                </a:tc>
                <a:extLst>
                  <a:ext uri="{0D108BD9-81ED-4DB2-BD59-A6C34878D82A}">
                    <a16:rowId xmlns:a16="http://schemas.microsoft.com/office/drawing/2014/main" val="3639080909"/>
                  </a:ext>
                </a:extLst>
              </a:tr>
              <a:tr h="308073">
                <a:tc>
                  <a:txBody>
                    <a:bodyPr/>
                    <a:lstStyle/>
                    <a:p>
                      <a:pPr rtl="0" fontAlgn="ctr"/>
                      <a:r>
                        <a:rPr lang="fr-FR" sz="1200" b="0" i="1">
                          <a:effectLst/>
                        </a:rPr>
                        <a:t>Italique</a:t>
                      </a:r>
                    </a:p>
                  </a:txBody>
                  <a:tcPr marL="47625" marR="47625" marT="47625" marB="47625" anchor="ctr"/>
                </a:tc>
                <a:tc>
                  <a:txBody>
                    <a:bodyPr/>
                    <a:lstStyle/>
                    <a:p>
                      <a:pPr rtl="0" fontAlgn="ctr"/>
                      <a:r>
                        <a:rPr lang="fr-FR" sz="1200" b="0">
                          <a:effectLst/>
                        </a:rPr>
                        <a:t>Le texte en italique signale les arguments pour lesquels des valeurs doivent être saisies.</a:t>
                      </a:r>
                    </a:p>
                  </a:txBody>
                  <a:tcPr marL="47625" marR="47625" marT="47625" marB="47625" anchor="ctr"/>
                </a:tc>
                <a:extLst>
                  <a:ext uri="{0D108BD9-81ED-4DB2-BD59-A6C34878D82A}">
                    <a16:rowId xmlns:a16="http://schemas.microsoft.com/office/drawing/2014/main" val="4082093158"/>
                  </a:ext>
                </a:extLst>
              </a:tr>
              <a:tr h="308073">
                <a:tc>
                  <a:txBody>
                    <a:bodyPr/>
                    <a:lstStyle/>
                    <a:p>
                      <a:pPr rtl="0" fontAlgn="ctr"/>
                      <a:r>
                        <a:rPr lang="fr-FR" sz="1200" b="1">
                          <a:effectLst/>
                        </a:rPr>
                        <a:t>[</a:t>
                      </a:r>
                      <a:r>
                        <a:rPr lang="fr-FR" sz="1200" b="0">
                          <a:effectLst/>
                        </a:rPr>
                        <a:t>x</a:t>
                      </a:r>
                      <a:r>
                        <a:rPr lang="fr-FR" sz="1200" b="1">
                          <a:effectLst/>
                        </a:rPr>
                        <a:t>]</a:t>
                      </a:r>
                    </a:p>
                  </a:txBody>
                  <a:tcPr marL="47625" marR="47625" marT="47625" marB="47625" anchor="ctr"/>
                </a:tc>
                <a:tc>
                  <a:txBody>
                    <a:bodyPr/>
                    <a:lstStyle/>
                    <a:p>
                      <a:pPr rtl="0" fontAlgn="ctr"/>
                      <a:r>
                        <a:rPr lang="fr-FR" sz="1200" b="0">
                          <a:effectLst/>
                        </a:rPr>
                        <a:t>Les crochets signalent un élément facultatif (mot-clé ou argument).</a:t>
                      </a:r>
                    </a:p>
                  </a:txBody>
                  <a:tcPr marL="47625" marR="47625" marT="47625" marB="47625" anchor="ctr"/>
                </a:tc>
                <a:extLst>
                  <a:ext uri="{0D108BD9-81ED-4DB2-BD59-A6C34878D82A}">
                    <a16:rowId xmlns:a16="http://schemas.microsoft.com/office/drawing/2014/main" val="2021840048"/>
                  </a:ext>
                </a:extLst>
              </a:tr>
              <a:tr h="331663">
                <a:tc>
                  <a:txBody>
                    <a:bodyPr/>
                    <a:lstStyle/>
                    <a:p>
                      <a:pPr rtl="0" fontAlgn="ctr"/>
                      <a:r>
                        <a:rPr lang="fr-FR" sz="1200" b="1">
                          <a:effectLst/>
                        </a:rPr>
                        <a:t>{</a:t>
                      </a:r>
                      <a:r>
                        <a:rPr lang="fr-FR" sz="1200" b="0">
                          <a:effectLst/>
                        </a:rPr>
                        <a:t>x</a:t>
                      </a:r>
                      <a:r>
                        <a:rPr lang="fr-FR" sz="1200" b="1">
                          <a:effectLst/>
                        </a:rPr>
                        <a:t>}</a:t>
                      </a:r>
                    </a:p>
                  </a:txBody>
                  <a:tcPr marL="47625" marR="47625" marT="47625" marB="47625" anchor="ctr"/>
                </a:tc>
                <a:tc>
                  <a:txBody>
                    <a:bodyPr/>
                    <a:lstStyle/>
                    <a:p>
                      <a:pPr rtl="0" fontAlgn="ctr"/>
                      <a:r>
                        <a:rPr lang="fr-FR" sz="1200" b="0">
                          <a:effectLst/>
                        </a:rPr>
                        <a:t>Les accolades signalent un élément requis (mot-clé ou argument).</a:t>
                      </a:r>
                    </a:p>
                  </a:txBody>
                  <a:tcPr marL="47625" marR="47625" marT="47625" marB="47625" anchor="ctr"/>
                </a:tc>
                <a:extLst>
                  <a:ext uri="{0D108BD9-81ED-4DB2-BD59-A6C34878D82A}">
                    <a16:rowId xmlns:a16="http://schemas.microsoft.com/office/drawing/2014/main" val="2968577270"/>
                  </a:ext>
                </a:extLst>
              </a:tr>
              <a:tr h="552495">
                <a:tc>
                  <a:txBody>
                    <a:bodyPr/>
                    <a:lstStyle/>
                    <a:p>
                      <a:pPr rtl="0" fontAlgn="ctr"/>
                      <a:r>
                        <a:rPr lang="fr-FR" sz="1200" b="1" dirty="0">
                          <a:effectLst/>
                        </a:rPr>
                        <a:t>[</a:t>
                      </a:r>
                      <a:r>
                        <a:rPr lang="fr-FR" sz="1200" b="0" dirty="0">
                          <a:effectLst/>
                        </a:rPr>
                        <a:t>x</a:t>
                      </a:r>
                      <a:r>
                        <a:rPr lang="fr-FR" sz="1200" b="1" dirty="0">
                          <a:effectLst/>
                        </a:rPr>
                        <a:t> {</a:t>
                      </a:r>
                      <a:r>
                        <a:rPr lang="fr-FR" sz="1200" b="0" dirty="0">
                          <a:effectLst/>
                        </a:rPr>
                        <a:t>y</a:t>
                      </a:r>
                      <a:r>
                        <a:rPr lang="fr-FR" sz="1200" b="1" dirty="0">
                          <a:effectLst/>
                        </a:rPr>
                        <a:t> | </a:t>
                      </a:r>
                      <a:r>
                        <a:rPr lang="fr-FR" sz="1200" b="0" dirty="0">
                          <a:effectLst/>
                        </a:rPr>
                        <a:t>z</a:t>
                      </a:r>
                      <a:r>
                        <a:rPr lang="fr-FR" sz="1200" b="1" dirty="0">
                          <a:effectLst/>
                        </a:rPr>
                        <a:t> }]</a:t>
                      </a:r>
                    </a:p>
                  </a:txBody>
                  <a:tcPr marL="47625" marR="47625" marT="47625" marB="47625" anchor="ctr"/>
                </a:tc>
                <a:tc>
                  <a:txBody>
                    <a:bodyPr/>
                    <a:lstStyle/>
                    <a:p>
                      <a:pPr rtl="0" fontAlgn="ctr"/>
                      <a:r>
                        <a:rPr lang="fr-FR" sz="1200" b="0" dirty="0">
                          <a:effectLst/>
                        </a:rPr>
                        <a:t>Les accolades et les lignes verticales encadrées par des crochets signalent un choix obligatoire, au sein d'un élément facultatif. Les espaces sont utilisés pour délimiter clairement certaines parties de la commande.</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fr-FR" sz="1600"/>
              <a:t>La Structure des commandes</a:t>
            </a:r>
            <a:br>
              <a:rPr lang="en-US" dirty="0"/>
            </a:br>
            <a:r>
              <a:rPr lang="fr-FR"/>
              <a:t>Vérification de la syntaxe de la commande IOS (suite.)</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447040" y="810994"/>
            <a:ext cx="7724140" cy="435515"/>
          </a:xfrm>
        </p:spPr>
        <p:txBody>
          <a:bodyPr/>
          <a:lstStyle/>
          <a:p>
            <a:pPr rtl="0"/>
            <a:r>
              <a:rPr lang="fr-FR"/>
              <a:t>La syntaxe de la commande fournit le modèle, ou format, qui doit être utilisé lors de la saisie d'une commande.</a:t>
            </a:r>
          </a:p>
        </p:txBody>
      </p:sp>
      <p:sp>
        <p:nvSpPr>
          <p:cNvPr id="12" name="Rectangle 6">
            <a:extLst>
              <a:ext uri="{FF2B5EF4-FFF2-40B4-BE49-F238E27FC236}">
                <a16:creationId xmlns:a16="http://schemas.microsoft.com/office/drawing/2014/main" id="{F13B8143-D541-D34B-B488-356F187660FB}"/>
              </a:ext>
            </a:extLst>
          </p:cNvPr>
          <p:cNvSpPr txBox="1">
            <a:spLocks noChangeArrowheads="1"/>
          </p:cNvSpPr>
          <p:nvPr/>
        </p:nvSpPr>
        <p:spPr bwMode="auto">
          <a:xfrm>
            <a:off x="447040" y="1539328"/>
            <a:ext cx="4124960" cy="9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a:t>La commande est </a:t>
            </a:r>
            <a:r>
              <a:rPr lang="fr-FR" b="1"/>
              <a:t>ping</a:t>
            </a:r>
            <a:r>
              <a:rPr lang="fr-FR"/>
              <a:t> et l'argument défini par l'utilisateur est </a:t>
            </a:r>
            <a:r>
              <a:rPr lang="fr-FR" i="1"/>
              <a:t>l'adresse IP</a:t>
            </a:r>
            <a:r>
              <a:rPr lang="fr-FR"/>
              <a:t> de l'appareil de destination. Par exemple, </a:t>
            </a:r>
            <a:r>
              <a:rPr lang="fr-FR" b="1"/>
              <a:t>ping 10.10.10.5</a:t>
            </a:r>
            <a:r>
              <a:rPr lang="fr-FR"/>
              <a:t>.</a:t>
            </a:r>
          </a:p>
          <a:p>
            <a:endParaRPr lang="en-US" i="1" dirty="0"/>
          </a:p>
        </p:txBody>
      </p:sp>
      <p:sp>
        <p:nvSpPr>
          <p:cNvPr id="13" name="Rectangle 6">
            <a:extLst>
              <a:ext uri="{FF2B5EF4-FFF2-40B4-BE49-F238E27FC236}">
                <a16:creationId xmlns:a16="http://schemas.microsoft.com/office/drawing/2014/main" id="{359F58B2-0EF4-F34B-927B-FE08C36D8E1E}"/>
              </a:ext>
            </a:extLst>
          </p:cNvPr>
          <p:cNvSpPr txBox="1">
            <a:spLocks noChangeArrowheads="1"/>
          </p:cNvSpPr>
          <p:nvPr/>
        </p:nvSpPr>
        <p:spPr bwMode="auto">
          <a:xfrm>
            <a:off x="447040" y="2571750"/>
            <a:ext cx="3860800" cy="966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dirty="0"/>
              <a:t>La commande est </a:t>
            </a:r>
            <a:r>
              <a:rPr lang="fr-FR" b="1" dirty="0" err="1"/>
              <a:t>traceroute</a:t>
            </a:r>
            <a:r>
              <a:rPr lang="fr-FR" dirty="0"/>
              <a:t> -t l'argument défini par l'utilisateur est </a:t>
            </a:r>
            <a:r>
              <a:rPr lang="fr-FR" i="1" dirty="0"/>
              <a:t>l'adresse IP</a:t>
            </a:r>
            <a:r>
              <a:rPr lang="fr-FR" dirty="0"/>
              <a:t> de l'appareil de destination. For </a:t>
            </a:r>
            <a:r>
              <a:rPr lang="fr-FR" dirty="0" err="1"/>
              <a:t>example</a:t>
            </a:r>
            <a:r>
              <a:rPr lang="fr-FR" dirty="0"/>
              <a:t>, </a:t>
            </a:r>
            <a:r>
              <a:rPr lang="fr-FR" b="1" dirty="0" err="1"/>
              <a:t>traceroute</a:t>
            </a:r>
            <a:r>
              <a:rPr lang="fr-FR" b="1" dirty="0"/>
              <a:t> 192.168.254.254</a:t>
            </a:r>
            <a:r>
              <a:rPr lang="fr-FR" dirty="0"/>
              <a:t>.</a:t>
            </a:r>
          </a:p>
        </p:txBody>
      </p:sp>
      <p:sp>
        <p:nvSpPr>
          <p:cNvPr id="8" name="TextBox 7">
            <a:extLst>
              <a:ext uri="{FF2B5EF4-FFF2-40B4-BE49-F238E27FC236}">
                <a16:creationId xmlns:a16="http://schemas.microsoft.com/office/drawing/2014/main" id="{11298B5B-2456-0C40-99DF-246F3AEEF0F3}"/>
              </a:ext>
            </a:extLst>
          </p:cNvPr>
          <p:cNvSpPr txBox="1"/>
          <p:nvPr/>
        </p:nvSpPr>
        <p:spPr>
          <a:xfrm>
            <a:off x="362350" y="3750181"/>
            <a:ext cx="8353569" cy="553998"/>
          </a:xfrm>
          <a:prstGeom prst="rect">
            <a:avLst/>
          </a:prstGeom>
          <a:noFill/>
        </p:spPr>
        <p:txBody>
          <a:bodyPr wrap="none" rtlCol="0">
            <a:spAutoFit/>
          </a:bodyPr>
          <a:lstStyle/>
          <a:p>
            <a:pPr marL="285750" indent="-285750" rtl="0">
              <a:buClr>
                <a:schemeClr val="tx1"/>
              </a:buClr>
              <a:buSzPct val="90000"/>
              <a:buFont typeface="Wingdings" pitchFamily="2" charset="2"/>
              <a:buChar char="§"/>
            </a:pPr>
            <a:r>
              <a:rPr lang="fr-FR" sz="1500" dirty="0">
                <a:solidFill>
                  <a:srgbClr val="000000"/>
                </a:solidFill>
              </a:rPr>
              <a:t>Si une commande est complexe avec plusieurs arguments, vous pouvez la voir représentée </a:t>
            </a:r>
          </a:p>
          <a:p>
            <a:pPr rtl="0">
              <a:buClr>
                <a:schemeClr val="tx1"/>
              </a:buClr>
              <a:buSzPct val="90000"/>
            </a:pPr>
            <a:r>
              <a:rPr lang="fr-FR" sz="1500" dirty="0">
                <a:solidFill>
                  <a:srgbClr val="000000"/>
                </a:solidFill>
              </a:rPr>
              <a:t>      comme ceci:</a:t>
            </a:r>
          </a:p>
        </p:txBody>
      </p:sp>
      <p:pic>
        <p:nvPicPr>
          <p:cNvPr id="2" name="Picture 1">
            <a:extLst>
              <a:ext uri="{FF2B5EF4-FFF2-40B4-BE49-F238E27FC236}">
                <a16:creationId xmlns:a16="http://schemas.microsoft.com/office/drawing/2014/main" id="{64B7B515-A62C-4647-8773-F21750D83952}"/>
              </a:ext>
            </a:extLst>
          </p:cNvPr>
          <p:cNvPicPr>
            <a:picLocks noChangeAspect="1"/>
          </p:cNvPicPr>
          <p:nvPr/>
        </p:nvPicPr>
        <p:blipFill>
          <a:blip r:embed="rId4"/>
          <a:stretch>
            <a:fillRect/>
          </a:stretch>
        </p:blipFill>
        <p:spPr>
          <a:xfrm>
            <a:off x="5199380" y="1694878"/>
            <a:ext cx="2971800" cy="482600"/>
          </a:xfrm>
          <a:prstGeom prst="rect">
            <a:avLst/>
          </a:prstGeom>
        </p:spPr>
      </p:pic>
      <p:pic>
        <p:nvPicPr>
          <p:cNvPr id="4" name="Picture 3">
            <a:extLst>
              <a:ext uri="{FF2B5EF4-FFF2-40B4-BE49-F238E27FC236}">
                <a16:creationId xmlns:a16="http://schemas.microsoft.com/office/drawing/2014/main" id="{E2DCC989-9291-8144-A17B-A5F6191D9BE7}"/>
              </a:ext>
            </a:extLst>
          </p:cNvPr>
          <p:cNvPicPr>
            <a:picLocks noChangeAspect="1"/>
          </p:cNvPicPr>
          <p:nvPr/>
        </p:nvPicPr>
        <p:blipFill>
          <a:blip r:embed="rId5"/>
          <a:stretch>
            <a:fillRect/>
          </a:stretch>
        </p:blipFill>
        <p:spPr>
          <a:xfrm>
            <a:off x="5212080" y="2777029"/>
            <a:ext cx="2959100" cy="444500"/>
          </a:xfrm>
          <a:prstGeom prst="rect">
            <a:avLst/>
          </a:prstGeom>
        </p:spPr>
      </p:pic>
      <p:pic>
        <p:nvPicPr>
          <p:cNvPr id="6" name="Picture 5">
            <a:extLst>
              <a:ext uri="{FF2B5EF4-FFF2-40B4-BE49-F238E27FC236}">
                <a16:creationId xmlns:a16="http://schemas.microsoft.com/office/drawing/2014/main" id="{29E622BB-7278-3F4D-828E-B1AE378C8E99}"/>
              </a:ext>
            </a:extLst>
          </p:cNvPr>
          <p:cNvPicPr>
            <a:picLocks noChangeAspect="1"/>
          </p:cNvPicPr>
          <p:nvPr/>
        </p:nvPicPr>
        <p:blipFill>
          <a:blip r:embed="rId6"/>
          <a:stretch>
            <a:fillRect/>
          </a:stretch>
        </p:blipFill>
        <p:spPr>
          <a:xfrm>
            <a:off x="1036682" y="4314006"/>
            <a:ext cx="6400800" cy="420752"/>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pPr rtl="0"/>
            <a:r>
              <a:rPr lang="fr-FR" sz="1600"/>
              <a:t>La Structure des commandes</a:t>
            </a:r>
            <a:br>
              <a:rPr lang="en-US" dirty="0"/>
            </a:br>
            <a:r>
              <a:rPr lang="fr-FR"/>
              <a:t>Fonctionnalités d'aide d'IOS</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7406641" cy="582816"/>
          </a:xfrm>
        </p:spPr>
        <p:txBody>
          <a:bodyPr/>
          <a:lstStyle/>
          <a:p>
            <a:pPr marL="0" indent="0" rtl="0">
              <a:buNone/>
            </a:pPr>
            <a:r>
              <a:rPr lang="fr-FR" sz="1600"/>
              <a:t>L'IOS propose deux formes d'aide: l'aide contextuelle et la vérification de la syntaxe des commandes.</a:t>
            </a:r>
          </a:p>
          <a:p>
            <a:pPr marL="261937" lvl="2" indent="0">
              <a:buNone/>
            </a:pPr>
            <a:endParaRPr lang="en-US" dirty="0"/>
          </a:p>
          <a:p>
            <a:pPr marL="261937" lvl="2" indent="0">
              <a:buNone/>
            </a:pPr>
            <a:endParaRPr lang="en-US" dirty="0"/>
          </a:p>
          <a:p>
            <a:endParaRPr lang="en-US" dirty="0"/>
          </a:p>
          <a:p>
            <a:endParaRPr lang="en-US" altLang="ja-JP" dirty="0"/>
          </a:p>
        </p:txBody>
      </p:sp>
      <p:sp>
        <p:nvSpPr>
          <p:cNvPr id="9" name="Rectangle 6">
            <a:extLst>
              <a:ext uri="{FF2B5EF4-FFF2-40B4-BE49-F238E27FC236}">
                <a16:creationId xmlns:a16="http://schemas.microsoft.com/office/drawing/2014/main" id="{E37E77DC-6EC5-C740-A91D-90AA88B5DC83}"/>
              </a:ext>
            </a:extLst>
          </p:cNvPr>
          <p:cNvSpPr txBox="1">
            <a:spLocks noChangeArrowheads="1"/>
          </p:cNvSpPr>
          <p:nvPr/>
        </p:nvSpPr>
        <p:spPr bwMode="auto">
          <a:xfrm>
            <a:off x="365759" y="1453572"/>
            <a:ext cx="4206241" cy="201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fr-FR" dirty="0"/>
              <a:t>Une aide contextuelle vous permet de trouver rapidement des réponses aux questions suivantes:</a:t>
            </a:r>
          </a:p>
          <a:p>
            <a:pPr lvl="2" rtl="0"/>
            <a:r>
              <a:rPr lang="fr-FR" dirty="0"/>
              <a:t>Quelles commandes sont disponibles dans chaque mode de commande?</a:t>
            </a:r>
          </a:p>
          <a:p>
            <a:pPr lvl="2" rtl="0"/>
            <a:r>
              <a:rPr lang="fr-FR" dirty="0"/>
              <a:t>Quelles commandes commencent par des caractères spécifiques ou un groupe de caractères?</a:t>
            </a:r>
          </a:p>
          <a:p>
            <a:pPr lvl="2" rtl="0"/>
            <a:r>
              <a:rPr lang="fr-FR" dirty="0"/>
              <a:t>Quels arguments et mots clés sont disponibles pour des commandes particulières?</a:t>
            </a:r>
          </a:p>
        </p:txBody>
      </p:sp>
      <p:sp>
        <p:nvSpPr>
          <p:cNvPr id="8" name="Rectangle 6">
            <a:extLst>
              <a:ext uri="{FF2B5EF4-FFF2-40B4-BE49-F238E27FC236}">
                <a16:creationId xmlns:a16="http://schemas.microsoft.com/office/drawing/2014/main" id="{BECCD72D-1F69-3241-8248-C477E21A6954}"/>
              </a:ext>
            </a:extLst>
          </p:cNvPr>
          <p:cNvSpPr txBox="1">
            <a:spLocks noChangeArrowheads="1"/>
          </p:cNvSpPr>
          <p:nvPr/>
        </p:nvSpPr>
        <p:spPr bwMode="auto">
          <a:xfrm>
            <a:off x="5140961" y="1453572"/>
            <a:ext cx="3535680" cy="18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fr-FR" dirty="0"/>
              <a:t>La vérification de la syntaxe des commandes contrôle que l'utilisateur a entré une commande valide. </a:t>
            </a:r>
          </a:p>
          <a:p>
            <a:pPr lvl="2" rtl="0"/>
            <a:r>
              <a:rPr lang="fr-FR" dirty="0"/>
              <a:t>s'il ne comprend pas la commande entrée, l'interpréteur affiche des commentaires décrivant le problème rencontré.</a:t>
            </a:r>
          </a:p>
          <a:p>
            <a:endParaRPr lang="en-US" altLang="ja-JP" dirty="0"/>
          </a:p>
        </p:txBody>
      </p:sp>
      <p:pic>
        <p:nvPicPr>
          <p:cNvPr id="6" name="Picture 5">
            <a:extLst>
              <a:ext uri="{FF2B5EF4-FFF2-40B4-BE49-F238E27FC236}">
                <a16:creationId xmlns:a16="http://schemas.microsoft.com/office/drawing/2014/main" id="{80E42013-82B1-204A-A187-92F88CF9577D}"/>
              </a:ext>
            </a:extLst>
          </p:cNvPr>
          <p:cNvPicPr>
            <a:picLocks noChangeAspect="1"/>
          </p:cNvPicPr>
          <p:nvPr/>
        </p:nvPicPr>
        <p:blipFill>
          <a:blip r:embed="rId4"/>
          <a:stretch>
            <a:fillRect/>
          </a:stretch>
        </p:blipFill>
        <p:spPr>
          <a:xfrm>
            <a:off x="863599" y="3734064"/>
            <a:ext cx="2743200" cy="445552"/>
          </a:xfrm>
          <a:prstGeom prst="rect">
            <a:avLst/>
          </a:prstGeom>
        </p:spPr>
      </p:pic>
      <p:pic>
        <p:nvPicPr>
          <p:cNvPr id="7" name="Picture 6">
            <a:extLst>
              <a:ext uri="{FF2B5EF4-FFF2-40B4-BE49-F238E27FC236}">
                <a16:creationId xmlns:a16="http://schemas.microsoft.com/office/drawing/2014/main" id="{FA95D835-D284-C64C-8128-9D0E859F400A}"/>
              </a:ext>
            </a:extLst>
          </p:cNvPr>
          <p:cNvPicPr>
            <a:picLocks noChangeAspect="1"/>
          </p:cNvPicPr>
          <p:nvPr/>
        </p:nvPicPr>
        <p:blipFill>
          <a:blip r:embed="rId5"/>
          <a:stretch>
            <a:fillRect/>
          </a:stretch>
        </p:blipFill>
        <p:spPr>
          <a:xfrm>
            <a:off x="5537201" y="3673607"/>
            <a:ext cx="2743200" cy="445391"/>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0456" y="443824"/>
            <a:ext cx="9144000" cy="592921"/>
          </a:xfrm>
        </p:spPr>
        <p:txBody>
          <a:bodyPr>
            <a:noAutofit/>
          </a:bodyPr>
          <a:lstStyle/>
          <a:p>
            <a:pPr rtl="0"/>
            <a:r>
              <a:rPr lang="fr-FR" sz="1600" dirty="0"/>
              <a:t>La Structure des commandes</a:t>
            </a:r>
            <a:br>
              <a:rPr lang="en-US" altLang="en-US" dirty="0"/>
            </a:br>
            <a:r>
              <a:rPr lang="fr-FR" dirty="0"/>
              <a:t>Vidéo - Aide contextuelle et vérificateur de syntaxe des commandes</a:t>
            </a:r>
          </a:p>
        </p:txBody>
      </p:sp>
      <p:sp>
        <p:nvSpPr>
          <p:cNvPr id="4" name="Rectangle 6">
            <a:extLst>
              <a:ext uri="{FF2B5EF4-FFF2-40B4-BE49-F238E27FC236}">
                <a16:creationId xmlns:a16="http://schemas.microsoft.com/office/drawing/2014/main" id="{36253261-DB79-E748-B9A7-9E22033D335B}"/>
              </a:ext>
            </a:extLst>
          </p:cNvPr>
          <p:cNvSpPr>
            <a:spLocks noGrp="1" noChangeArrowheads="1"/>
          </p:cNvSpPr>
          <p:nvPr>
            <p:ph idx="1"/>
          </p:nvPr>
        </p:nvSpPr>
        <p:spPr>
          <a:xfrm>
            <a:off x="194996" y="1419731"/>
            <a:ext cx="8649325" cy="3522688"/>
          </a:xfrm>
        </p:spPr>
        <p:txBody>
          <a:bodyPr/>
          <a:lstStyle/>
          <a:p>
            <a:pPr marL="0" indent="0" rtl="0">
              <a:buNone/>
            </a:pPr>
            <a:r>
              <a:rPr lang="fr-FR" dirty="0"/>
              <a:t>Cette vidéo présentera les points suivants : </a:t>
            </a:r>
          </a:p>
          <a:p>
            <a:pPr lvl="1" rtl="0"/>
            <a:r>
              <a:rPr lang="fr-FR" sz="1500" dirty="0"/>
              <a:t>L'utilisation de commande help en mode EXEC utilisateur, EXEC privilégié et configuration globale</a:t>
            </a:r>
          </a:p>
          <a:p>
            <a:pPr lvl="1" rtl="0"/>
            <a:r>
              <a:rPr lang="fr-FR" sz="1500" dirty="0"/>
              <a:t>la terminaison des commandes et les arguments avec la commande help</a:t>
            </a:r>
          </a:p>
          <a:p>
            <a:pPr lvl="1" rtl="0"/>
            <a:r>
              <a:rPr lang="fr-FR" sz="1500" dirty="0"/>
              <a:t>L'utilisation de contrôleur de syntaxe des commandes pour corriger les erreurs de syntaxe et les commandes incomplètes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84237320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6256" y="215205"/>
            <a:ext cx="9144000" cy="757551"/>
          </a:xfrm>
        </p:spPr>
        <p:txBody>
          <a:bodyPr/>
          <a:lstStyle/>
          <a:p>
            <a:pPr rtl="0"/>
            <a:r>
              <a:rPr lang="fr-FR" sz="1600" dirty="0"/>
              <a:t>La Structure des commandes</a:t>
            </a:r>
            <a:br>
              <a:rPr lang="en-US" dirty="0"/>
            </a:br>
            <a:r>
              <a:rPr lang="fr-FR" dirty="0"/>
              <a:t>Touches d'accès rapide et raccourcis clavier</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22614" y="1102045"/>
            <a:ext cx="8107681" cy="1463817"/>
          </a:xfrm>
        </p:spPr>
        <p:txBody>
          <a:bodyPr/>
          <a:lstStyle/>
          <a:p>
            <a:pPr rtl="0">
              <a:buFont typeface="Arial" panose="020B0604020202020204" pitchFamily="34" charset="0"/>
              <a:buChar char="•"/>
            </a:pPr>
            <a:r>
              <a:rPr lang="fr-FR" sz="1600" dirty="0"/>
              <a:t>Dans le CLI d'IOS, des touches d'accès rapide et des raccourcis facilitent la configuration, la surveillance et le dépannage.</a:t>
            </a:r>
          </a:p>
          <a:p>
            <a:pPr rtl="0">
              <a:buFont typeface="Arial" panose="020B0604020202020204" pitchFamily="34" charset="0"/>
              <a:buChar char="•"/>
            </a:pPr>
            <a:r>
              <a:rPr lang="fr-FR" sz="1600" dirty="0"/>
              <a:t>Il est possible de raccourcir les commandes et les mots-clés jusqu'au nombre minimal de caractères qui identifient une sélection unique. Par exemple, vous pouvez raccourcir la commande </a:t>
            </a:r>
            <a:r>
              <a:rPr lang="fr-FR" sz="1600" b="1" dirty="0"/>
              <a:t>configure</a:t>
            </a:r>
            <a:r>
              <a:rPr lang="fr-FR" sz="1600" dirty="0"/>
              <a:t> en entrant  </a:t>
            </a:r>
            <a:r>
              <a:rPr lang="fr-FR" sz="1600" b="1" dirty="0" err="1"/>
              <a:t>conf</a:t>
            </a:r>
            <a:r>
              <a:rPr lang="fr-FR" sz="1600" dirty="0"/>
              <a:t> parce que </a:t>
            </a:r>
            <a:r>
              <a:rPr lang="fr-FR" sz="1600" b="1" dirty="0"/>
              <a:t>configure</a:t>
            </a:r>
            <a:r>
              <a:rPr lang="fr-FR" sz="1600" dirty="0"/>
              <a:t> est la seule commande qui commence par </a:t>
            </a:r>
            <a:r>
              <a:rPr lang="fr-FR" sz="1600" b="1" dirty="0" err="1"/>
              <a:t>conf</a:t>
            </a:r>
            <a:r>
              <a:rPr lang="fr-FR" sz="1600" dirty="0"/>
              <a:t>.</a:t>
            </a:r>
          </a:p>
          <a:p>
            <a:pPr>
              <a:buFont typeface="Arial" panose="020B0604020202020204" pitchFamily="34" charset="0"/>
              <a:buChar char="•"/>
            </a:pPr>
            <a:endParaRPr lang="en-US" sz="1600" dirty="0"/>
          </a:p>
          <a:p>
            <a:endParaRPr lang="en-US" altLang="ja-JP" dirty="0"/>
          </a:p>
        </p:txBody>
      </p:sp>
      <p:pic>
        <p:nvPicPr>
          <p:cNvPr id="6" name="Picture 5">
            <a:extLst>
              <a:ext uri="{FF2B5EF4-FFF2-40B4-BE49-F238E27FC236}">
                <a16:creationId xmlns:a16="http://schemas.microsoft.com/office/drawing/2014/main" id="{6FF01AB2-104C-D94E-AE37-A95B7349F9D1}"/>
              </a:ext>
            </a:extLst>
          </p:cNvPr>
          <p:cNvPicPr>
            <a:picLocks noChangeAspect="1"/>
          </p:cNvPicPr>
          <p:nvPr/>
        </p:nvPicPr>
        <p:blipFill>
          <a:blip r:embed="rId4"/>
          <a:stretch>
            <a:fillRect/>
          </a:stretch>
        </p:blipFill>
        <p:spPr>
          <a:xfrm>
            <a:off x="3081020" y="2889250"/>
            <a:ext cx="2717800" cy="635000"/>
          </a:xfrm>
          <a:prstGeom prst="rect">
            <a:avLst/>
          </a:prstGeom>
        </p:spPr>
      </p:pic>
      <p:pic>
        <p:nvPicPr>
          <p:cNvPr id="7" name="Picture 6">
            <a:extLst>
              <a:ext uri="{FF2B5EF4-FFF2-40B4-BE49-F238E27FC236}">
                <a16:creationId xmlns:a16="http://schemas.microsoft.com/office/drawing/2014/main" id="{81FA3EFC-521E-2F4F-B03D-C10C9DA9E59D}"/>
              </a:ext>
            </a:extLst>
          </p:cNvPr>
          <p:cNvPicPr>
            <a:picLocks noChangeAspect="1"/>
          </p:cNvPicPr>
          <p:nvPr/>
        </p:nvPicPr>
        <p:blipFill>
          <a:blip r:embed="rId5"/>
          <a:stretch>
            <a:fillRect/>
          </a:stretch>
        </p:blipFill>
        <p:spPr>
          <a:xfrm>
            <a:off x="2127250" y="3846925"/>
            <a:ext cx="4889500" cy="508000"/>
          </a:xfrm>
          <a:prstGeom prst="rect">
            <a:avLst/>
          </a:prstGeom>
        </p:spPr>
      </p:pic>
    </p:spTree>
    <p:custDataLst>
      <p:tags r:id="rId1"/>
    </p:custDataLst>
    <p:extLst>
      <p:ext uri="{BB962C8B-B14F-4D97-AF65-F5344CB8AC3E}">
        <p14:creationId xmlns:p14="http://schemas.microsoft.com/office/powerpoint/2010/main" val="275182630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0685" y="268104"/>
            <a:ext cx="9144000" cy="757551"/>
          </a:xfrm>
        </p:spPr>
        <p:txBody>
          <a:bodyPr/>
          <a:lstStyle/>
          <a:p>
            <a:pPr rtl="0"/>
            <a:r>
              <a:rPr lang="fr-FR" sz="1600" dirty="0"/>
              <a:t>La Structure des commandes</a:t>
            </a:r>
            <a:br>
              <a:rPr lang="en-US" dirty="0"/>
            </a:br>
            <a:r>
              <a:rPr lang="fr-FR" dirty="0"/>
              <a:t>Touches d'accès rapide et raccourcis clavier (suite.)</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52842" y="1177615"/>
            <a:ext cx="8107681" cy="346217"/>
          </a:xfrm>
        </p:spPr>
        <p:txBody>
          <a:bodyPr/>
          <a:lstStyle/>
          <a:p>
            <a:pPr rtl="0"/>
            <a:r>
              <a:rPr lang="fr-FR" sz="1600" dirty="0"/>
              <a:t>Le tableau ci-dessous présente une brève liste de frappes pour améliorer l'édition en ligne de commande</a:t>
            </a:r>
            <a:r>
              <a:rPr lang="fr-FR" dirty="0"/>
              <a:t>. </a:t>
            </a:r>
          </a:p>
          <a:p>
            <a:endParaRPr lang="en-US" altLang="ja-JP" dirty="0"/>
          </a:p>
        </p:txBody>
      </p:sp>
      <p:graphicFrame>
        <p:nvGraphicFramePr>
          <p:cNvPr id="6" name="Table 5">
            <a:extLst>
              <a:ext uri="{FF2B5EF4-FFF2-40B4-BE49-F238E27FC236}">
                <a16:creationId xmlns:a16="http://schemas.microsoft.com/office/drawing/2014/main" id="{4F7926FB-C2EF-1548-A7A3-1FDF65CDA220}"/>
              </a:ext>
            </a:extLst>
          </p:cNvPr>
          <p:cNvGraphicFramePr>
            <a:graphicFrameLocks noGrp="1"/>
          </p:cNvGraphicFramePr>
          <p:nvPr>
            <p:extLst>
              <p:ext uri="{D42A27DB-BD31-4B8C-83A1-F6EECF244321}">
                <p14:modId xmlns:p14="http://schemas.microsoft.com/office/powerpoint/2010/main" val="1798731425"/>
              </p:ext>
            </p:extLst>
          </p:nvPr>
        </p:nvGraphicFramePr>
        <p:xfrm>
          <a:off x="1561785" y="2015440"/>
          <a:ext cx="6096000" cy="2315210"/>
        </p:xfrm>
        <a:graphic>
          <a:graphicData uri="http://schemas.openxmlformats.org/drawingml/2006/table">
            <a:tbl>
              <a:tblPr firstRow="1" bandRow="1">
                <a:tableStyleId>{5C22544A-7EE6-4342-B048-85BDC9FD1C3A}</a:tableStyleId>
              </a:tblPr>
              <a:tblGrid>
                <a:gridCol w="1908748">
                  <a:extLst>
                    <a:ext uri="{9D8B030D-6E8A-4147-A177-3AD203B41FA5}">
                      <a16:colId xmlns:a16="http://schemas.microsoft.com/office/drawing/2014/main" val="1180500583"/>
                    </a:ext>
                  </a:extLst>
                </a:gridCol>
                <a:gridCol w="4187252">
                  <a:extLst>
                    <a:ext uri="{9D8B030D-6E8A-4147-A177-3AD203B41FA5}">
                      <a16:colId xmlns:a16="http://schemas.microsoft.com/office/drawing/2014/main" val="2741835617"/>
                    </a:ext>
                  </a:extLst>
                </a:gridCol>
              </a:tblGrid>
              <a:tr h="370840">
                <a:tc>
                  <a:txBody>
                    <a:bodyPr/>
                    <a:lstStyle/>
                    <a:p>
                      <a:pPr rtl="0"/>
                      <a:r>
                        <a:rPr lang="fr-FR"/>
                        <a:t>Frappe</a:t>
                      </a:r>
                    </a:p>
                  </a:txBody>
                  <a:tcPr/>
                </a:tc>
                <a:tc>
                  <a:txBody>
                    <a:bodyPr/>
                    <a:lstStyle/>
                    <a:p>
                      <a:pPr rtl="0"/>
                      <a:r>
                        <a:rPr lang="fr-FR"/>
                        <a:t>Description</a:t>
                      </a:r>
                    </a:p>
                  </a:txBody>
                  <a:tcPr/>
                </a:tc>
                <a:extLst>
                  <a:ext uri="{0D108BD9-81ED-4DB2-BD59-A6C34878D82A}">
                    <a16:rowId xmlns:a16="http://schemas.microsoft.com/office/drawing/2014/main" val="3590626540"/>
                  </a:ext>
                </a:extLst>
              </a:tr>
              <a:tr h="370840">
                <a:tc>
                  <a:txBody>
                    <a:bodyPr/>
                    <a:lstStyle/>
                    <a:p>
                      <a:pPr rtl="0" fontAlgn="ctr"/>
                      <a:r>
                        <a:rPr lang="fr-FR" sz="1200" b="1">
                          <a:effectLst/>
                        </a:rPr>
                        <a:t>Tabulation</a:t>
                      </a:r>
                    </a:p>
                  </a:txBody>
                  <a:tcPr marL="47625" marR="47625" marT="47625" marB="47625" anchor="ctr"/>
                </a:tc>
                <a:tc>
                  <a:txBody>
                    <a:bodyPr/>
                    <a:lstStyle/>
                    <a:p>
                      <a:pPr rtl="0" fontAlgn="ctr"/>
                      <a:r>
                        <a:rPr lang="fr-FR" sz="1200" b="0">
                          <a:effectLst/>
                        </a:rPr>
                        <a:t>Complète un nom de commande entré partiellement.</a:t>
                      </a:r>
                    </a:p>
                  </a:txBody>
                  <a:tcPr marL="47625" marR="47625" marT="47625" marB="47625" anchor="ctr"/>
                </a:tc>
                <a:extLst>
                  <a:ext uri="{0D108BD9-81ED-4DB2-BD59-A6C34878D82A}">
                    <a16:rowId xmlns:a16="http://schemas.microsoft.com/office/drawing/2014/main" val="3639080909"/>
                  </a:ext>
                </a:extLst>
              </a:tr>
              <a:tr h="370840">
                <a:tc>
                  <a:txBody>
                    <a:bodyPr/>
                    <a:lstStyle/>
                    <a:p>
                      <a:pPr rtl="0" fontAlgn="ctr"/>
                      <a:r>
                        <a:rPr lang="fr-FR" sz="1200" b="1">
                          <a:effectLst/>
                        </a:rPr>
                        <a:t>Retour arrière</a:t>
                      </a:r>
                    </a:p>
                  </a:txBody>
                  <a:tcPr marL="47625" marR="47625" marT="47625" marB="47625" anchor="ctr"/>
                </a:tc>
                <a:tc>
                  <a:txBody>
                    <a:bodyPr/>
                    <a:lstStyle/>
                    <a:p>
                      <a:pPr rtl="0" fontAlgn="ctr"/>
                      <a:r>
                        <a:rPr lang="fr-FR" sz="1200" b="0">
                          <a:effectLst/>
                        </a:rPr>
                        <a:t>Efface le caractère à gauche du curseur.</a:t>
                      </a:r>
                    </a:p>
                  </a:txBody>
                  <a:tcPr marL="47625" marR="47625" marT="47625" marB="47625" anchor="ctr"/>
                </a:tc>
                <a:extLst>
                  <a:ext uri="{0D108BD9-81ED-4DB2-BD59-A6C34878D82A}">
                    <a16:rowId xmlns:a16="http://schemas.microsoft.com/office/drawing/2014/main" val="4082093158"/>
                  </a:ext>
                </a:extLst>
              </a:tr>
              <a:tr h="370840">
                <a:tc>
                  <a:txBody>
                    <a:bodyPr/>
                    <a:lstStyle/>
                    <a:p>
                      <a:pPr rtl="0" fontAlgn="ctr"/>
                      <a:r>
                        <a:rPr lang="fr-FR" sz="1200" b="1">
                          <a:effectLst/>
                        </a:rPr>
                        <a:t>Flèche Gauche </a:t>
                      </a:r>
                      <a:r>
                        <a:rPr lang="fr-FR" sz="1200" b="0">
                          <a:effectLst/>
                        </a:rPr>
                        <a:t>ou</a:t>
                      </a:r>
                      <a:r>
                        <a:rPr lang="fr-FR" sz="1200" b="1">
                          <a:effectLst/>
                        </a:rPr>
                        <a:t> Ctrl+B</a:t>
                      </a:r>
                    </a:p>
                  </a:txBody>
                  <a:tcPr marL="47625" marR="47625" marT="47625" marB="47625" anchor="ctr"/>
                </a:tc>
                <a:tc>
                  <a:txBody>
                    <a:bodyPr/>
                    <a:lstStyle/>
                    <a:p>
                      <a:pPr rtl="0" fontAlgn="ctr"/>
                      <a:r>
                        <a:rPr lang="fr-FR" sz="1200" b="0">
                          <a:effectLst/>
                        </a:rPr>
                        <a:t>Déplace le curseur d'un caractère vers la gauche.</a:t>
                      </a:r>
                    </a:p>
                  </a:txBody>
                  <a:tcPr marL="47625" marR="47625" marT="47625" marB="47625" anchor="ctr"/>
                </a:tc>
                <a:extLst>
                  <a:ext uri="{0D108BD9-81ED-4DB2-BD59-A6C34878D82A}">
                    <a16:rowId xmlns:a16="http://schemas.microsoft.com/office/drawing/2014/main" val="2021840048"/>
                  </a:ext>
                </a:extLst>
              </a:tr>
              <a:tr h="370840">
                <a:tc>
                  <a:txBody>
                    <a:bodyPr/>
                    <a:lstStyle/>
                    <a:p>
                      <a:pPr rtl="0" fontAlgn="ctr"/>
                      <a:r>
                        <a:rPr lang="fr-FR" sz="1200" b="1">
                          <a:effectLst/>
                        </a:rPr>
                        <a:t>Flèche Droite </a:t>
                      </a:r>
                      <a:r>
                        <a:rPr lang="fr-FR" sz="1200" b="0">
                          <a:effectLst/>
                        </a:rPr>
                        <a:t>ou</a:t>
                      </a:r>
                      <a:r>
                        <a:rPr lang="fr-FR" sz="1200" b="1">
                          <a:effectLst/>
                        </a:rPr>
                        <a:t> Ctrl+F</a:t>
                      </a:r>
                    </a:p>
                  </a:txBody>
                  <a:tcPr marL="47625" marR="47625" marT="47625" marB="47625" anchor="ctr"/>
                </a:tc>
                <a:tc>
                  <a:txBody>
                    <a:bodyPr/>
                    <a:lstStyle/>
                    <a:p>
                      <a:pPr rtl="0" fontAlgn="ctr"/>
                      <a:r>
                        <a:rPr lang="fr-FR" sz="1200" b="0">
                          <a:effectLst/>
                        </a:rPr>
                        <a:t>Déplace le curseur d'un caractère vers la droite.</a:t>
                      </a:r>
                    </a:p>
                  </a:txBody>
                  <a:tcPr marL="47625" marR="47625" marT="47625" marB="47625" anchor="ctr"/>
                </a:tc>
                <a:extLst>
                  <a:ext uri="{0D108BD9-81ED-4DB2-BD59-A6C34878D82A}">
                    <a16:rowId xmlns:a16="http://schemas.microsoft.com/office/drawing/2014/main" val="2968577270"/>
                  </a:ext>
                </a:extLst>
              </a:tr>
              <a:tr h="370840">
                <a:tc>
                  <a:txBody>
                    <a:bodyPr/>
                    <a:lstStyle/>
                    <a:p>
                      <a:pPr rtl="0" fontAlgn="ctr"/>
                      <a:r>
                        <a:rPr lang="fr-FR" sz="1200" b="1">
                          <a:effectLst/>
                        </a:rPr>
                        <a:t>Flèche Haut </a:t>
                      </a:r>
                      <a:r>
                        <a:rPr lang="fr-FR" sz="1200" b="0">
                          <a:effectLst/>
                        </a:rPr>
                        <a:t>ou</a:t>
                      </a:r>
                      <a:r>
                        <a:rPr lang="fr-FR" sz="1200" b="1">
                          <a:effectLst/>
                        </a:rPr>
                        <a:t> Ctrl+P</a:t>
                      </a:r>
                    </a:p>
                  </a:txBody>
                  <a:tcPr marL="47625" marR="47625" marT="47625" marB="47625" anchor="ctr"/>
                </a:tc>
                <a:tc>
                  <a:txBody>
                    <a:bodyPr/>
                    <a:lstStyle/>
                    <a:p>
                      <a:pPr rtl="0" fontAlgn="ctr"/>
                      <a:r>
                        <a:rPr lang="fr-FR" sz="1200" b="0" dirty="0">
                          <a:effectLst/>
                        </a:rPr>
                        <a:t>Rappelle les commandes antérieures en commençant par les plus récentes.</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32094463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9955" y="116963"/>
            <a:ext cx="9144000" cy="757551"/>
          </a:xfrm>
        </p:spPr>
        <p:txBody>
          <a:bodyPr/>
          <a:lstStyle/>
          <a:p>
            <a:pPr rtl="0"/>
            <a:r>
              <a:rPr lang="fr-FR" sz="1600" dirty="0"/>
              <a:t>La Structure des commandes</a:t>
            </a:r>
            <a:br>
              <a:rPr lang="en-US" dirty="0"/>
            </a:br>
            <a:r>
              <a:rPr lang="fr-FR" dirty="0"/>
              <a:t>Touches d'accès rapide et raccourcis clavier (suite.)</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447037" y="852663"/>
            <a:ext cx="4043687" cy="1310400"/>
          </a:xfrm>
        </p:spPr>
        <p:txBody>
          <a:bodyPr/>
          <a:lstStyle/>
          <a:p>
            <a:pPr rtl="0">
              <a:buFont typeface="Arial" panose="020B0604020202020204" pitchFamily="34" charset="0"/>
              <a:buChar char="•"/>
            </a:pPr>
            <a:r>
              <a:rPr lang="fr-FR" sz="1400"/>
              <a:t>Lorsqu'une sortie de commande produit plus de texte que ce qui peut être affiché dans une fenêtre de terminal, l'IOS affiche une invite </a:t>
            </a:r>
            <a:r>
              <a:rPr lang="fr-FR" sz="1400" b="1"/>
              <a:t>« —More — »</a:t>
            </a:r>
            <a:r>
              <a:rPr lang="fr-FR" sz="1400"/>
              <a:t> . Le tableau ci-dessous décrit les frappes qui peuvent être utilisées lorsque cette invite est affichée.</a:t>
            </a:r>
          </a:p>
        </p:txBody>
      </p:sp>
      <p:sp>
        <p:nvSpPr>
          <p:cNvPr id="7" name="Rectangle 6">
            <a:extLst>
              <a:ext uri="{FF2B5EF4-FFF2-40B4-BE49-F238E27FC236}">
                <a16:creationId xmlns:a16="http://schemas.microsoft.com/office/drawing/2014/main" id="{28725177-1828-664C-8118-894B1B2910DA}"/>
              </a:ext>
            </a:extLst>
          </p:cNvPr>
          <p:cNvSpPr txBox="1">
            <a:spLocks noChangeArrowheads="1"/>
          </p:cNvSpPr>
          <p:nvPr/>
        </p:nvSpPr>
        <p:spPr bwMode="auto">
          <a:xfrm>
            <a:off x="4937762" y="1092891"/>
            <a:ext cx="3759201"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fr-FR" sz="1400" dirty="0"/>
              <a:t>Le tableau ci-dessous répertorie les commandes qui peuvent être utilisées pour quitter une opération.</a:t>
            </a:r>
          </a:p>
        </p:txBody>
      </p:sp>
      <p:sp>
        <p:nvSpPr>
          <p:cNvPr id="6" name="TextBox 5">
            <a:extLst>
              <a:ext uri="{FF2B5EF4-FFF2-40B4-BE49-F238E27FC236}">
                <a16:creationId xmlns:a16="http://schemas.microsoft.com/office/drawing/2014/main" id="{83AB480E-7A6D-8D47-84A2-2A0D70DBA569}"/>
              </a:ext>
            </a:extLst>
          </p:cNvPr>
          <p:cNvSpPr txBox="1"/>
          <p:nvPr/>
        </p:nvSpPr>
        <p:spPr>
          <a:xfrm>
            <a:off x="303037" y="4180010"/>
            <a:ext cx="8757836" cy="323165"/>
          </a:xfrm>
          <a:prstGeom prst="rect">
            <a:avLst/>
          </a:prstGeom>
          <a:noFill/>
        </p:spPr>
        <p:txBody>
          <a:bodyPr wrap="square" rtlCol="0">
            <a:spAutoFit/>
          </a:bodyPr>
          <a:lstStyle/>
          <a:p>
            <a:pPr rtl="0"/>
            <a:r>
              <a:rPr lang="fr-FR" sz="1500" dirty="0">
                <a:solidFill>
                  <a:srgbClr val="000000"/>
                </a:solidFill>
              </a:rPr>
              <a:t>Remarque: Pour voir d'autres touches de raccourci et raccourcis, reportez-vous à la section 2.3.5.</a:t>
            </a:r>
          </a:p>
        </p:txBody>
      </p:sp>
      <p:graphicFrame>
        <p:nvGraphicFramePr>
          <p:cNvPr id="9" name="Table 8">
            <a:extLst>
              <a:ext uri="{FF2B5EF4-FFF2-40B4-BE49-F238E27FC236}">
                <a16:creationId xmlns:a16="http://schemas.microsoft.com/office/drawing/2014/main" id="{1CE2A07B-4FCF-B84B-9C9F-0212AB07029F}"/>
              </a:ext>
            </a:extLst>
          </p:cNvPr>
          <p:cNvGraphicFramePr>
            <a:graphicFrameLocks noGrp="1"/>
          </p:cNvGraphicFramePr>
          <p:nvPr>
            <p:extLst>
              <p:ext uri="{D42A27DB-BD31-4B8C-83A1-F6EECF244321}">
                <p14:modId xmlns:p14="http://schemas.microsoft.com/office/powerpoint/2010/main" val="484119813"/>
              </p:ext>
            </p:extLst>
          </p:nvPr>
        </p:nvGraphicFramePr>
        <p:xfrm>
          <a:off x="4570145" y="2278906"/>
          <a:ext cx="4490728" cy="1901104"/>
        </p:xfrm>
        <a:graphic>
          <a:graphicData uri="http://schemas.openxmlformats.org/drawingml/2006/table">
            <a:tbl>
              <a:tblPr firstRow="1" bandRow="1">
                <a:tableStyleId>{5C22544A-7EE6-4342-B048-85BDC9FD1C3A}</a:tableStyleId>
              </a:tblPr>
              <a:tblGrid>
                <a:gridCol w="1319136">
                  <a:extLst>
                    <a:ext uri="{9D8B030D-6E8A-4147-A177-3AD203B41FA5}">
                      <a16:colId xmlns:a16="http://schemas.microsoft.com/office/drawing/2014/main" val="1180500583"/>
                    </a:ext>
                  </a:extLst>
                </a:gridCol>
                <a:gridCol w="3171592">
                  <a:extLst>
                    <a:ext uri="{9D8B030D-6E8A-4147-A177-3AD203B41FA5}">
                      <a16:colId xmlns:a16="http://schemas.microsoft.com/office/drawing/2014/main" val="2741835617"/>
                    </a:ext>
                  </a:extLst>
                </a:gridCol>
              </a:tblGrid>
              <a:tr h="227045">
                <a:tc>
                  <a:txBody>
                    <a:bodyPr/>
                    <a:lstStyle/>
                    <a:p>
                      <a:pPr rtl="0"/>
                      <a:r>
                        <a:rPr lang="fr-FR" sz="1200"/>
                        <a:t>Frappe</a:t>
                      </a:r>
                    </a:p>
                  </a:txBody>
                  <a:tcPr/>
                </a:tc>
                <a:tc>
                  <a:txBody>
                    <a:bodyPr/>
                    <a:lstStyle/>
                    <a:p>
                      <a:pPr rtl="0"/>
                      <a:r>
                        <a:rPr lang="fr-FR" sz="1200"/>
                        <a:t>Description</a:t>
                      </a:r>
                    </a:p>
                  </a:txBody>
                  <a:tcPr/>
                </a:tc>
                <a:extLst>
                  <a:ext uri="{0D108BD9-81ED-4DB2-BD59-A6C34878D82A}">
                    <a16:rowId xmlns:a16="http://schemas.microsoft.com/office/drawing/2014/main" val="3590626540"/>
                  </a:ext>
                </a:extLst>
              </a:tr>
              <a:tr h="502075">
                <a:tc>
                  <a:txBody>
                    <a:bodyPr/>
                    <a:lstStyle/>
                    <a:p>
                      <a:pPr rtl="0" fontAlgn="ctr"/>
                      <a:r>
                        <a:rPr lang="fr-FR" sz="1050" b="1">
                          <a:effectLst/>
                        </a:rPr>
                        <a:t>Ctrl+C</a:t>
                      </a:r>
                    </a:p>
                  </a:txBody>
                  <a:tcPr marL="47625" marR="47625" marT="47625" marB="47625" anchor="ctr"/>
                </a:tc>
                <a:tc>
                  <a:txBody>
                    <a:bodyPr/>
                    <a:lstStyle/>
                    <a:p>
                      <a:pPr rtl="0" fontAlgn="ctr"/>
                      <a:r>
                        <a:rPr lang="fr-FR" sz="1050" b="0">
                          <a:effectLst/>
                        </a:rPr>
                        <a:t>Dans un mode de configuration, permet de quitter le mode de configuration et de retourner au mode d'exécution privilégié. </a:t>
                      </a:r>
                    </a:p>
                  </a:txBody>
                  <a:tcPr marL="47625" marR="47625" marT="47625" marB="47625" anchor="ctr"/>
                </a:tc>
                <a:extLst>
                  <a:ext uri="{0D108BD9-81ED-4DB2-BD59-A6C34878D82A}">
                    <a16:rowId xmlns:a16="http://schemas.microsoft.com/office/drawing/2014/main" val="3639080909"/>
                  </a:ext>
                </a:extLst>
              </a:tr>
              <a:tr h="476164">
                <a:tc>
                  <a:txBody>
                    <a:bodyPr/>
                    <a:lstStyle/>
                    <a:p>
                      <a:pPr rtl="0" fontAlgn="ctr"/>
                      <a:r>
                        <a:rPr lang="fr-FR" sz="1050" b="1">
                          <a:effectLst/>
                        </a:rPr>
                        <a:t>Ctrl+Z</a:t>
                      </a:r>
                    </a:p>
                  </a:txBody>
                  <a:tcPr marL="47625" marR="47625" marT="47625" marB="47625" anchor="ctr"/>
                </a:tc>
                <a:tc>
                  <a:txBody>
                    <a:bodyPr/>
                    <a:lstStyle/>
                    <a:p>
                      <a:pPr rtl="0" fontAlgn="ctr"/>
                      <a:r>
                        <a:rPr lang="fr-FR" sz="1050" b="0">
                          <a:effectLst/>
                        </a:rPr>
                        <a:t>Dans un mode de configuration, permet de quitter le mode de configuration et de retourner au mode d'exécution privilégié.</a:t>
                      </a:r>
                    </a:p>
                  </a:txBody>
                  <a:tcPr marL="47625" marR="47625" marT="47625" marB="47625" anchor="ctr"/>
                </a:tc>
                <a:extLst>
                  <a:ext uri="{0D108BD9-81ED-4DB2-BD59-A6C34878D82A}">
                    <a16:rowId xmlns:a16="http://schemas.microsoft.com/office/drawing/2014/main" val="4082093158"/>
                  </a:ext>
                </a:extLst>
              </a:tr>
              <a:tr h="476164">
                <a:tc>
                  <a:txBody>
                    <a:bodyPr/>
                    <a:lstStyle/>
                    <a:p>
                      <a:pPr rtl="0" fontAlgn="ctr"/>
                      <a:r>
                        <a:rPr lang="fr-FR" sz="1050" b="1">
                          <a:effectLst/>
                        </a:rPr>
                        <a:t>Ctrl+Maj+6</a:t>
                      </a:r>
                    </a:p>
                  </a:txBody>
                  <a:tcPr marL="47625" marR="47625" marT="47625" marB="47625" anchor="ctr"/>
                </a:tc>
                <a:tc>
                  <a:txBody>
                    <a:bodyPr/>
                    <a:lstStyle/>
                    <a:p>
                      <a:pPr rtl="0" fontAlgn="ctr"/>
                      <a:r>
                        <a:rPr lang="fr-FR" sz="1050" b="0" dirty="0">
                          <a:effectLst/>
                        </a:rPr>
                        <a:t>Séquence de coupure utilisée pour annuler les recherches DNS, </a:t>
                      </a:r>
                      <a:r>
                        <a:rPr lang="fr-FR" sz="1050" b="0" dirty="0" err="1">
                          <a:effectLst/>
                        </a:rPr>
                        <a:t>traceroutes,pings</a:t>
                      </a:r>
                      <a:r>
                        <a:rPr lang="fr-FR" sz="1050" b="0" dirty="0">
                          <a:effectLst/>
                        </a:rPr>
                        <a:t>, etc.</a:t>
                      </a:r>
                    </a:p>
                  </a:txBody>
                  <a:tcPr marL="47625" marR="47625" marT="47625" marB="47625" anchor="ctr"/>
                </a:tc>
                <a:extLst>
                  <a:ext uri="{0D108BD9-81ED-4DB2-BD59-A6C34878D82A}">
                    <a16:rowId xmlns:a16="http://schemas.microsoft.com/office/drawing/2014/main" val="2021840048"/>
                  </a:ext>
                </a:extLst>
              </a:tr>
            </a:tbl>
          </a:graphicData>
        </a:graphic>
      </p:graphicFrame>
      <p:graphicFrame>
        <p:nvGraphicFramePr>
          <p:cNvPr id="10" name="Table 9">
            <a:extLst>
              <a:ext uri="{FF2B5EF4-FFF2-40B4-BE49-F238E27FC236}">
                <a16:creationId xmlns:a16="http://schemas.microsoft.com/office/drawing/2014/main" id="{70169B05-C0C2-8F40-9CAB-6506A2AF69CF}"/>
              </a:ext>
            </a:extLst>
          </p:cNvPr>
          <p:cNvGraphicFramePr>
            <a:graphicFrameLocks noGrp="1"/>
          </p:cNvGraphicFramePr>
          <p:nvPr>
            <p:extLst>
              <p:ext uri="{D42A27DB-BD31-4B8C-83A1-F6EECF244321}">
                <p14:modId xmlns:p14="http://schemas.microsoft.com/office/powerpoint/2010/main" val="467520830"/>
              </p:ext>
            </p:extLst>
          </p:nvPr>
        </p:nvGraphicFramePr>
        <p:xfrm>
          <a:off x="439480" y="2278906"/>
          <a:ext cx="3861462" cy="1901104"/>
        </p:xfrm>
        <a:graphic>
          <a:graphicData uri="http://schemas.openxmlformats.org/drawingml/2006/table">
            <a:tbl>
              <a:tblPr firstRow="1" bandRow="1">
                <a:tableStyleId>{5C22544A-7EE6-4342-B048-85BDC9FD1C3A}</a:tableStyleId>
              </a:tblPr>
              <a:tblGrid>
                <a:gridCol w="1470018">
                  <a:extLst>
                    <a:ext uri="{9D8B030D-6E8A-4147-A177-3AD203B41FA5}">
                      <a16:colId xmlns:a16="http://schemas.microsoft.com/office/drawing/2014/main" val="1180500583"/>
                    </a:ext>
                  </a:extLst>
                </a:gridCol>
                <a:gridCol w="2391444">
                  <a:extLst>
                    <a:ext uri="{9D8B030D-6E8A-4147-A177-3AD203B41FA5}">
                      <a16:colId xmlns:a16="http://schemas.microsoft.com/office/drawing/2014/main" val="2741835617"/>
                    </a:ext>
                  </a:extLst>
                </a:gridCol>
              </a:tblGrid>
              <a:tr h="301674">
                <a:tc>
                  <a:txBody>
                    <a:bodyPr/>
                    <a:lstStyle/>
                    <a:p>
                      <a:pPr rtl="0"/>
                      <a:r>
                        <a:rPr lang="fr-FR" sz="1200" dirty="0"/>
                        <a:t>Frappe</a:t>
                      </a:r>
                    </a:p>
                  </a:txBody>
                  <a:tcPr/>
                </a:tc>
                <a:tc>
                  <a:txBody>
                    <a:bodyPr/>
                    <a:lstStyle/>
                    <a:p>
                      <a:pPr rtl="0"/>
                      <a:r>
                        <a:rPr lang="fr-FR" sz="1200"/>
                        <a:t>Description</a:t>
                      </a:r>
                    </a:p>
                  </a:txBody>
                  <a:tcPr/>
                </a:tc>
                <a:extLst>
                  <a:ext uri="{0D108BD9-81ED-4DB2-BD59-A6C34878D82A}">
                    <a16:rowId xmlns:a16="http://schemas.microsoft.com/office/drawing/2014/main" val="3590626540"/>
                  </a:ext>
                </a:extLst>
              </a:tr>
              <a:tr h="552140">
                <a:tc>
                  <a:txBody>
                    <a:bodyPr/>
                    <a:lstStyle/>
                    <a:p>
                      <a:pPr rtl="0" fontAlgn="ctr"/>
                      <a:r>
                        <a:rPr lang="fr-FR" sz="1050" b="1">
                          <a:effectLst/>
                        </a:rPr>
                        <a:t>Saisissez</a:t>
                      </a:r>
                      <a:r>
                        <a:rPr lang="fr-FR" sz="1050" b="0">
                          <a:effectLst/>
                        </a:rPr>
                        <a:t> KEY</a:t>
                      </a:r>
                      <a:r>
                        <a:rPr lang="fr-FR" sz="1050" b="1">
                          <a:effectLst/>
                        </a:rPr>
                        <a:t>.</a:t>
                      </a:r>
                    </a:p>
                  </a:txBody>
                  <a:tcPr marL="47625" marR="47625" marT="47625" marB="47625" anchor="ctr"/>
                </a:tc>
                <a:tc>
                  <a:txBody>
                    <a:bodyPr/>
                    <a:lstStyle/>
                    <a:p>
                      <a:pPr rtl="0" fontAlgn="ctr"/>
                      <a:r>
                        <a:rPr lang="fr-FR" sz="1050" b="0">
                          <a:effectLst/>
                        </a:rPr>
                        <a:t>Affiche la ligne suivante.</a:t>
                      </a:r>
                    </a:p>
                  </a:txBody>
                  <a:tcPr marL="47625" marR="47625" marT="47625" marB="47625" anchor="ctr"/>
                </a:tc>
                <a:extLst>
                  <a:ext uri="{0D108BD9-81ED-4DB2-BD59-A6C34878D82A}">
                    <a16:rowId xmlns:a16="http://schemas.microsoft.com/office/drawing/2014/main" val="3639080909"/>
                  </a:ext>
                </a:extLst>
              </a:tr>
              <a:tr h="523645">
                <a:tc>
                  <a:txBody>
                    <a:bodyPr/>
                    <a:lstStyle/>
                    <a:p>
                      <a:pPr rtl="0" fontAlgn="ctr"/>
                      <a:r>
                        <a:rPr lang="fr-FR" sz="1050" b="0">
                          <a:effectLst/>
                        </a:rPr>
                        <a:t> Barre</a:t>
                      </a:r>
                      <a:r>
                        <a:rPr lang="fr-FR" sz="1050" b="1">
                          <a:effectLst/>
                        </a:rPr>
                        <a:t> d'espace</a:t>
                      </a:r>
                    </a:p>
                  </a:txBody>
                  <a:tcPr marL="47625" marR="47625" marT="47625" marB="47625" anchor="ctr"/>
                </a:tc>
                <a:tc>
                  <a:txBody>
                    <a:bodyPr/>
                    <a:lstStyle/>
                    <a:p>
                      <a:pPr rtl="0" fontAlgn="ctr"/>
                      <a:r>
                        <a:rPr lang="fr-FR" sz="1050" b="0" dirty="0">
                          <a:effectLst/>
                        </a:rPr>
                        <a:t>Affiche l'écran suivant.</a:t>
                      </a:r>
                    </a:p>
                  </a:txBody>
                  <a:tcPr marL="47625" marR="47625" marT="47625" marB="47625" anchor="ctr"/>
                </a:tc>
                <a:extLst>
                  <a:ext uri="{0D108BD9-81ED-4DB2-BD59-A6C34878D82A}">
                    <a16:rowId xmlns:a16="http://schemas.microsoft.com/office/drawing/2014/main" val="4082093158"/>
                  </a:ext>
                </a:extLst>
              </a:tr>
              <a:tr h="523645">
                <a:tc>
                  <a:txBody>
                    <a:bodyPr/>
                    <a:lstStyle/>
                    <a:p>
                      <a:pPr rtl="0" fontAlgn="ctr"/>
                      <a:r>
                        <a:rPr lang="fr-FR" sz="1050" b="0">
                          <a:effectLst/>
                        </a:rPr>
                        <a:t>Toute autre clé</a:t>
                      </a:r>
                    </a:p>
                  </a:txBody>
                  <a:tcPr marL="47625" marR="47625" marT="47625" marB="47625" anchor="ctr"/>
                </a:tc>
                <a:tc>
                  <a:txBody>
                    <a:bodyPr/>
                    <a:lstStyle/>
                    <a:p>
                      <a:pPr rtl="0" fontAlgn="ctr"/>
                      <a:r>
                        <a:rPr lang="fr-FR" sz="1050" b="0" dirty="0">
                          <a:effectLst/>
                        </a:rPr>
                        <a:t>Termine la chaîne d'affichage et revient au mode d'exécution privilégié.</a:t>
                      </a:r>
                    </a:p>
                  </a:txBody>
                  <a:tcPr marL="47625" marR="47625" marT="47625" marB="47625" anchor="ctr"/>
                </a:tc>
                <a:extLst>
                  <a:ext uri="{0D108BD9-81ED-4DB2-BD59-A6C34878D82A}">
                    <a16:rowId xmlns:a16="http://schemas.microsoft.com/office/drawing/2014/main" val="2021840048"/>
                  </a:ext>
                </a:extLst>
              </a:tr>
            </a:tbl>
          </a:graphicData>
        </a:graphic>
      </p:graphicFrame>
    </p:spTree>
    <p:custDataLst>
      <p:tags r:id="rId1"/>
    </p:custDataLst>
    <p:extLst>
      <p:ext uri="{BB962C8B-B14F-4D97-AF65-F5344CB8AC3E}">
        <p14:creationId xmlns:p14="http://schemas.microsoft.com/office/powerpoint/2010/main" val="105958242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64215"/>
            <a:ext cx="9144000" cy="592921"/>
          </a:xfrm>
        </p:spPr>
        <p:txBody>
          <a:bodyPr/>
          <a:lstStyle/>
          <a:p>
            <a:pPr rtl="0"/>
            <a:br>
              <a:rPr lang="en-US" altLang="en-US" dirty="0"/>
            </a:br>
            <a:r>
              <a:rPr lang="fr-FR" sz="1600" dirty="0"/>
              <a:t>La Structure des commandes </a:t>
            </a:r>
            <a:br>
              <a:rPr lang="fr-FR" dirty="0"/>
            </a:br>
            <a:r>
              <a:rPr lang="fr-FR" dirty="0"/>
              <a:t>Vidéo - touches d'accès rapide et raccourcis clavier</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fr-FR" dirty="0"/>
              <a:t>Cette vidéo couvre les points suivants: </a:t>
            </a:r>
          </a:p>
          <a:p>
            <a:pPr lvl="1" rtl="0"/>
            <a:r>
              <a:rPr lang="fr-FR" sz="1500" dirty="0"/>
              <a:t>Touche de tabulation (saisie de tabulation)</a:t>
            </a:r>
          </a:p>
          <a:p>
            <a:pPr lvl="1" rtl="0"/>
            <a:r>
              <a:rPr lang="fr-FR" sz="1500" dirty="0"/>
              <a:t>l'abréviation de commande.</a:t>
            </a:r>
          </a:p>
          <a:p>
            <a:pPr lvl="1" rtl="0"/>
            <a:r>
              <a:rPr lang="fr-FR" sz="1500" dirty="0"/>
              <a:t>Touche flèche haut et bas</a:t>
            </a:r>
          </a:p>
          <a:p>
            <a:pPr lvl="1" rtl="0"/>
            <a:r>
              <a:rPr lang="fr-FR" sz="1500" dirty="0" err="1"/>
              <a:t>Ctrl+C</a:t>
            </a:r>
            <a:endParaRPr lang="fr-FR" sz="1500" dirty="0"/>
          </a:p>
          <a:p>
            <a:pPr lvl="1" rtl="0"/>
            <a:r>
              <a:rPr lang="fr-FR" sz="1500" dirty="0"/>
              <a:t>CTRL+Z</a:t>
            </a:r>
          </a:p>
          <a:p>
            <a:pPr lvl="1" rtl="0"/>
            <a:r>
              <a:rPr lang="fr-FR" sz="1500" dirty="0"/>
              <a:t>Ctrl + Maj + 6</a:t>
            </a:r>
          </a:p>
          <a:p>
            <a:pPr lvl="1" rtl="0"/>
            <a:r>
              <a:rPr lang="fr-FR" sz="1500" dirty="0"/>
              <a:t>CTRL+R</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592749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20912" y="224671"/>
            <a:ext cx="9144000" cy="592921"/>
          </a:xfrm>
        </p:spPr>
        <p:txBody>
          <a:bodyPr/>
          <a:lstStyle/>
          <a:p>
            <a:pPr rtl="0"/>
            <a:r>
              <a:rPr lang="fr-FR" sz="1600" dirty="0"/>
              <a:t>La Structure des commandes</a:t>
            </a:r>
            <a:br>
              <a:rPr lang="en-US" altLang="en-US" dirty="0"/>
            </a:br>
            <a:r>
              <a:rPr lang="fr-FR" dirty="0" err="1"/>
              <a:t>Packet</a:t>
            </a:r>
            <a:r>
              <a:rPr lang="fr-FR" dirty="0"/>
              <a:t> Tracer - Naviguer dans Cisco IOS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fr-FR"/>
              <a:t>Dans le cadre de ce Packet Tracer, vous ferez ce qui suit : </a:t>
            </a:r>
          </a:p>
          <a:p>
            <a:pPr rtl="0">
              <a:buFont typeface="Arial" panose="020B0604020202020204" pitchFamily="34" charset="0"/>
              <a:buChar char="•"/>
            </a:pPr>
            <a:r>
              <a:rPr lang="fr-FR"/>
              <a:t>Établir des connexions de base, accéder à l'interface en ligne de commande et découvrir l'Aide</a:t>
            </a:r>
          </a:p>
          <a:p>
            <a:pPr rtl="0">
              <a:buFont typeface="Arial" panose="020B0604020202020204" pitchFamily="34" charset="0"/>
              <a:buChar char="•"/>
            </a:pPr>
            <a:r>
              <a:rPr lang="fr-FR"/>
              <a:t>Découvrir les modes d'exécution</a:t>
            </a:r>
          </a:p>
          <a:p>
            <a:pPr rtl="0">
              <a:buFont typeface="Arial" panose="020B0604020202020204" pitchFamily="34" charset="0"/>
              <a:buChar char="•"/>
            </a:pPr>
            <a:r>
              <a:rPr lang="fr-FR"/>
              <a:t>Régler l'horloge</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427799657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66255" y="262456"/>
            <a:ext cx="9144000" cy="915450"/>
          </a:xfrm>
        </p:spPr>
        <p:txBody>
          <a:bodyPr/>
          <a:lstStyle/>
          <a:p>
            <a:pPr rtl="0"/>
            <a:r>
              <a:rPr lang="fr-FR" sz="1600" dirty="0"/>
              <a:t>La Structure des commandes</a:t>
            </a:r>
            <a:br>
              <a:rPr lang="en-US" altLang="en-US" dirty="0"/>
            </a:br>
            <a:r>
              <a:rPr lang="fr-FR" dirty="0"/>
              <a:t>Travaux Pratiques — Naviguer dans l'IOS à l'aide de </a:t>
            </a:r>
            <a:r>
              <a:rPr lang="fr-FR" dirty="0" err="1"/>
              <a:t>Term</a:t>
            </a:r>
            <a:r>
              <a:rPr lang="fr-FR" dirty="0"/>
              <a:t> </a:t>
            </a:r>
            <a:r>
              <a:rPr lang="fr-FR" dirty="0" err="1"/>
              <a:t>Tera</a:t>
            </a:r>
            <a:r>
              <a:rPr lang="fr-FR" dirty="0"/>
              <a:t> pour la connectivité de la console</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217667" y="1298818"/>
            <a:ext cx="8649325" cy="3522688"/>
          </a:xfrm>
        </p:spPr>
        <p:txBody>
          <a:bodyPr/>
          <a:lstStyle/>
          <a:p>
            <a:pPr marL="0" indent="0" rtl="0">
              <a:buNone/>
            </a:pPr>
            <a:r>
              <a:rPr lang="fr-FR" dirty="0"/>
              <a:t>Au cours de ce TP, vous aborderez les points suivants: </a:t>
            </a:r>
          </a:p>
          <a:p>
            <a:pPr rtl="0">
              <a:buFont typeface="Arial" panose="020B0604020202020204" pitchFamily="34" charset="0"/>
              <a:buChar char="•"/>
            </a:pPr>
            <a:r>
              <a:rPr lang="fr-FR" dirty="0"/>
              <a:t>Accéder à un commutateur Cisco par le port de console série</a:t>
            </a:r>
          </a:p>
          <a:p>
            <a:pPr rtl="0">
              <a:buFont typeface="Arial" panose="020B0604020202020204" pitchFamily="34" charset="0"/>
              <a:buChar char="•"/>
            </a:pPr>
            <a:r>
              <a:rPr lang="fr-FR" dirty="0"/>
              <a:t>Afficher et configurer les paramètres de base du périphérique</a:t>
            </a:r>
          </a:p>
          <a:p>
            <a:pPr rtl="0">
              <a:buFont typeface="Arial" panose="020B0604020202020204" pitchFamily="34" charset="0"/>
              <a:buChar char="•"/>
            </a:pPr>
            <a:r>
              <a:rPr lang="fr-FR" dirty="0"/>
              <a:t>Accéder à un routeur Cisco à l'aide d'un câble de console mini-USB (facultatif)</a:t>
            </a:r>
          </a:p>
          <a:p>
            <a:pPr marL="0" indent="0">
              <a:buNone/>
            </a:pPr>
            <a:endParaRPr lang="en-US" dirty="0"/>
          </a:p>
        </p:txBody>
      </p:sp>
    </p:spTree>
    <p:custDataLst>
      <p:tags r:id="rId1"/>
    </p:custDataLst>
    <p:extLst>
      <p:ext uri="{BB962C8B-B14F-4D97-AF65-F5344CB8AC3E}">
        <p14:creationId xmlns:p14="http://schemas.microsoft.com/office/powerpoint/2010/main" val="85626758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extLst>
              <p:ext uri="{D42A27DB-BD31-4B8C-83A1-F6EECF244321}">
                <p14:modId xmlns:p14="http://schemas.microsoft.com/office/powerpoint/2010/main" val="3116780250"/>
              </p:ext>
            </p:extLst>
          </p:nvPr>
        </p:nvGraphicFramePr>
        <p:xfrm>
          <a:off x="235781" y="1362407"/>
          <a:ext cx="8595235" cy="237744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rtl="0" fontAlgn="b"/>
                      <a:r>
                        <a:rPr lang="fr-FR" sz="1400" b="1" i="0" u="none" strike="noStrike" dirty="0">
                          <a:solidFill>
                            <a:schemeClr val="bg1"/>
                          </a:solidFill>
                          <a:effectLst/>
                          <a:latin typeface="+mn-lt"/>
                        </a:rPr>
                        <a:t>Fonctionnalité</a:t>
                      </a:r>
                    </a:p>
                  </a:txBody>
                  <a:tcPr marL="9525" marR="9525" marT="9525" marB="0" anchor="b"/>
                </a:tc>
                <a:tc>
                  <a:txBody>
                    <a:bodyPr/>
                    <a:lstStyle/>
                    <a:p>
                      <a:pPr rtl="0"/>
                      <a:r>
                        <a:rPr lang="fr-FR"/>
                        <a:t>Description</a:t>
                      </a:r>
                    </a:p>
                  </a:txBody>
                  <a:tcPr/>
                </a:tc>
                <a:extLst>
                  <a:ext uri="{0D108BD9-81ED-4DB2-BD59-A6C34878D82A}">
                    <a16:rowId xmlns:a16="http://schemas.microsoft.com/office/drawing/2014/main" val="3768427975"/>
                  </a:ext>
                </a:extLst>
              </a:tr>
              <a:tr h="265091">
                <a:tc>
                  <a:txBody>
                    <a:bodyPr/>
                    <a:lstStyle/>
                    <a:p>
                      <a:pPr algn="l" rtl="0" fontAlgn="b"/>
                      <a:r>
                        <a:rPr lang="fr-FR" sz="1400" b="0" i="0" u="none" strike="noStrike">
                          <a:solidFill>
                            <a:srgbClr val="000000"/>
                          </a:solidFill>
                          <a:effectLst/>
                          <a:latin typeface="+mn-lt"/>
                        </a:rPr>
                        <a:t>Ateliers pratiques</a:t>
                      </a:r>
                    </a:p>
                  </a:txBody>
                  <a:tcPr marL="9525" marR="9525" marT="9525" marB="0" anchor="b"/>
                </a:tc>
                <a:tc>
                  <a:txBody>
                    <a:bodyPr/>
                    <a:lstStyle/>
                    <a:p>
                      <a:pPr rtl="0"/>
                      <a:r>
                        <a:rPr lang="fr-FR"/>
                        <a:t>les travaux pratiques sont conçus pour travailler avec des équipements physiques.</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fr-FR" sz="1400" b="0" i="0" u="none" strike="noStrike">
                          <a:solidFill>
                            <a:srgbClr val="000000"/>
                          </a:solidFill>
                          <a:effectLst/>
                          <a:latin typeface="+mn-lt"/>
                        </a:rPr>
                        <a:t>Exercices en classe</a:t>
                      </a:r>
                    </a:p>
                    <a:p>
                      <a:pPr algn="l" fontAlgn="b"/>
                      <a:endParaRPr lang="en-US" sz="1400" b="0" i="0" u="none" strike="noStrike" dirty="0">
                        <a:solidFill>
                          <a:srgbClr val="000000"/>
                        </a:solidFill>
                        <a:effectLst/>
                        <a:latin typeface="+mn-lt"/>
                      </a:endParaRPr>
                    </a:p>
                  </a:txBody>
                  <a:tcPr marL="9525" marR="9525" marT="9525" marB="0" anchor="b"/>
                </a:tc>
                <a:tc>
                  <a:txBody>
                    <a:bodyPr/>
                    <a:lstStyle/>
                    <a:p>
                      <a:pPr rtl="0"/>
                      <a:r>
                        <a:rPr lang="fr-FR"/>
                        <a:t>Ils sont présentés dans la page des resources du formateur. Les activités en classe sont conçus pour faciliter l'apprentissage, les discussions dans la classe et la collaboration des étudiants.</a:t>
                      </a:r>
                    </a:p>
                  </a:txBody>
                  <a:tcPr/>
                </a:tc>
                <a:extLst>
                  <a:ext uri="{0D108BD9-81ED-4DB2-BD59-A6C34878D82A}">
                    <a16:rowId xmlns:a16="http://schemas.microsoft.com/office/drawing/2014/main" val="1125566603"/>
                  </a:ext>
                </a:extLst>
              </a:tr>
              <a:tr h="265091">
                <a:tc>
                  <a:txBody>
                    <a:bodyPr/>
                    <a:lstStyle/>
                    <a:p>
                      <a:pPr algn="l" rtl="0" fontAlgn="b"/>
                      <a:r>
                        <a:rPr lang="fr-FR" sz="1400" b="0" i="0" u="none" strike="noStrike">
                          <a:solidFill>
                            <a:srgbClr val="000000"/>
                          </a:solidFill>
                          <a:effectLst/>
                          <a:latin typeface="+mn-lt"/>
                        </a:rPr>
                        <a:t>Questionnaires sur le module</a:t>
                      </a:r>
                    </a:p>
                  </a:txBody>
                  <a:tcPr marL="9525" marR="9525" marT="9525" marB="0" anchor="b"/>
                </a:tc>
                <a:tc>
                  <a:txBody>
                    <a:bodyPr/>
                    <a:lstStyle/>
                    <a:p>
                      <a:pPr rtl="0"/>
                      <a:r>
                        <a:rPr lang="fr-FR"/>
                        <a:t>Auto-évaluations qui intègrent les concepts et les compétences acquises tout au long de la série de sujets présentés dans le module.</a:t>
                      </a:r>
                    </a:p>
                  </a:txBody>
                  <a:tcPr/>
                </a:tc>
                <a:extLst>
                  <a:ext uri="{0D108BD9-81ED-4DB2-BD59-A6C34878D82A}">
                    <a16:rowId xmlns:a16="http://schemas.microsoft.com/office/drawing/2014/main" val="831502776"/>
                  </a:ext>
                </a:extLst>
              </a:tr>
              <a:tr h="265091">
                <a:tc>
                  <a:txBody>
                    <a:bodyPr/>
                    <a:lstStyle/>
                    <a:p>
                      <a:pPr algn="l" rtl="0" fontAlgn="b"/>
                      <a:r>
                        <a:rPr lang="fr-FR" sz="1400" b="0" i="0" u="none" strike="noStrike">
                          <a:solidFill>
                            <a:srgbClr val="000000"/>
                          </a:solidFill>
                          <a:effectLst/>
                          <a:latin typeface="+mn-lt"/>
                        </a:rPr>
                        <a:t>Résumé du module</a:t>
                      </a:r>
                    </a:p>
                  </a:txBody>
                  <a:tcPr marL="9525" marR="9525" marT="9525" marB="0" anchor="b"/>
                </a:tc>
                <a:tc>
                  <a:txBody>
                    <a:bodyPr/>
                    <a:lstStyle/>
                    <a:p>
                      <a:pPr rtl="0"/>
                      <a:r>
                        <a:rPr lang="fr-FR" dirty="0"/>
                        <a:t>Récapitulez brièvement le contenu du module.</a:t>
                      </a:r>
                    </a:p>
                  </a:txBody>
                  <a:tcPr/>
                </a:tc>
                <a:extLst>
                  <a:ext uri="{0D108BD9-81ED-4DB2-BD59-A6C34878D82A}">
                    <a16:rowId xmlns:a16="http://schemas.microsoft.com/office/drawing/2014/main" val="2267046280"/>
                  </a:ext>
                </a:extLst>
              </a:tr>
            </a:tbl>
          </a:graphicData>
        </a:graphic>
      </p:graphicFrame>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pPr rtl="0"/>
            <a:r>
              <a:rPr lang="fr-FR"/>
              <a:t>À quoi s'attendre dans ce module?</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fr-FR" dirty="0"/>
              <a:t>Pour faciliter l'apprentissage, les caractéristiques suivantes peuvent être incluses dans ce module :</a:t>
            </a:r>
          </a:p>
          <a:p>
            <a:pPr marL="0" indent="0">
              <a:buNone/>
            </a:pPr>
            <a:endParaRPr lang="en-US" dirty="0"/>
          </a:p>
          <a:p>
            <a:pPr marL="0" indent="0">
              <a:buFont typeface="Wingdings" panose="05000000000000000000" pitchFamily="2" charset="2"/>
              <a:buNone/>
            </a:pPr>
            <a:endParaRPr lang="en-US" dirty="0"/>
          </a:p>
        </p:txBody>
      </p:sp>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1083" y="2014871"/>
            <a:ext cx="8280314" cy="929640"/>
          </a:xfrm>
        </p:spPr>
        <p:txBody>
          <a:bodyPr/>
          <a:lstStyle/>
          <a:p>
            <a:pPr rtl="0"/>
            <a:r>
              <a:rPr lang="fr-FR" dirty="0">
                <a:solidFill>
                  <a:schemeClr val="accent5">
                    <a:lumMod val="40000"/>
                    <a:lumOff val="60000"/>
                  </a:schemeClr>
                </a:solidFill>
              </a:rPr>
              <a:t>2.4 Configuration de base des périphériques</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75571" y="86735"/>
            <a:ext cx="9144000" cy="757551"/>
          </a:xfrm>
        </p:spPr>
        <p:txBody>
          <a:bodyPr/>
          <a:lstStyle/>
          <a:p>
            <a:pPr rtl="0"/>
            <a:r>
              <a:rPr lang="fr-FR" sz="1600" dirty="0">
                <a:latin typeface="Arial" charset="0"/>
              </a:rPr>
              <a:t>Configuration des périphériques de base</a:t>
            </a:r>
            <a:br>
              <a:rPr lang="en-US" dirty="0">
                <a:latin typeface="Arial" charset="0"/>
              </a:rPr>
            </a:br>
            <a:r>
              <a:rPr lang="fr-FR" dirty="0">
                <a:latin typeface="Arial" charset="0"/>
              </a:rPr>
              <a:t>Nom du périphérique</a:t>
            </a:r>
          </a:p>
        </p:txBody>
      </p:sp>
      <p:sp>
        <p:nvSpPr>
          <p:cNvPr id="4" name="Content Placeholder 3"/>
          <p:cNvSpPr>
            <a:spLocks noGrp="1"/>
          </p:cNvSpPr>
          <p:nvPr>
            <p:ph idx="1"/>
          </p:nvPr>
        </p:nvSpPr>
        <p:spPr>
          <a:xfrm>
            <a:off x="277839" y="855701"/>
            <a:ext cx="5920163" cy="1102977"/>
          </a:xfrm>
        </p:spPr>
        <p:txBody>
          <a:bodyPr/>
          <a:lstStyle/>
          <a:p>
            <a:pPr rtl="0">
              <a:lnSpc>
                <a:spcPct val="85000"/>
              </a:lnSpc>
              <a:spcBef>
                <a:spcPct val="30000"/>
              </a:spcBef>
              <a:buFont typeface="Arial" panose="020B0604020202020204" pitchFamily="34" charset="0"/>
              <a:buChar char="•"/>
            </a:pPr>
            <a:r>
              <a:rPr lang="fr-FR" sz="1600" dirty="0"/>
              <a:t>La première commande de configuration sur n'importe quel périphérique doit être de lui donner un nom d'hôte unique. </a:t>
            </a:r>
          </a:p>
          <a:p>
            <a:pPr rtl="0">
              <a:buFont typeface="Arial" panose="020B0604020202020204" pitchFamily="34" charset="0"/>
              <a:buChar char="•"/>
            </a:pPr>
            <a:r>
              <a:rPr lang="fr-FR" sz="1600" dirty="0"/>
              <a:t>Par défaut, tous les périphériques se voient attribuer un nom d'usine par défaut. Par exemple, un commutateur Cisco IOS est «Switch».</a:t>
            </a:r>
          </a:p>
          <a:p>
            <a:endParaRPr lang="en-US" dirty="0"/>
          </a:p>
          <a:p>
            <a:endParaRPr lang="en-US" dirty="0"/>
          </a:p>
        </p:txBody>
      </p:sp>
      <p:sp>
        <p:nvSpPr>
          <p:cNvPr id="10" name="Content Placeholder 3">
            <a:extLst>
              <a:ext uri="{FF2B5EF4-FFF2-40B4-BE49-F238E27FC236}">
                <a16:creationId xmlns:a16="http://schemas.microsoft.com/office/drawing/2014/main" id="{46431B1F-CF88-7348-B7DE-E17404CC367A}"/>
              </a:ext>
            </a:extLst>
          </p:cNvPr>
          <p:cNvSpPr txBox="1">
            <a:spLocks/>
          </p:cNvSpPr>
          <p:nvPr/>
        </p:nvSpPr>
        <p:spPr bwMode="auto">
          <a:xfrm>
            <a:off x="277838" y="2106592"/>
            <a:ext cx="4202721" cy="22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fr-FR" sz="1600" dirty="0"/>
              <a:t>Ligne directrice sur les dispositifs de dénomination:</a:t>
            </a:r>
          </a:p>
          <a:p>
            <a:pPr lvl="2" rtl="0">
              <a:buFont typeface="Arial" panose="020B0604020202020204" pitchFamily="34" charset="0"/>
              <a:buChar char="•"/>
            </a:pPr>
            <a:r>
              <a:rPr lang="fr-FR" sz="1600" dirty="0"/>
              <a:t>débutent par une lettre ;</a:t>
            </a:r>
          </a:p>
          <a:p>
            <a:pPr lvl="2" rtl="0">
              <a:buFont typeface="Arial" panose="020B0604020202020204" pitchFamily="34" charset="0"/>
              <a:buChar char="•"/>
            </a:pPr>
            <a:r>
              <a:rPr lang="fr-FR" sz="1600" dirty="0"/>
              <a:t>Ne contiennent pas d'espaces</a:t>
            </a:r>
          </a:p>
          <a:p>
            <a:pPr lvl="2" rtl="0">
              <a:buFont typeface="Arial" panose="020B0604020202020204" pitchFamily="34" charset="0"/>
              <a:buChar char="•"/>
            </a:pPr>
            <a:r>
              <a:rPr lang="fr-FR" sz="1600" dirty="0"/>
              <a:t>se terminent par une lettre ou un chiffre ;</a:t>
            </a:r>
          </a:p>
          <a:p>
            <a:pPr lvl="2" rtl="0">
              <a:buFont typeface="Arial" panose="020B0604020202020204" pitchFamily="34" charset="0"/>
              <a:buChar char="•"/>
            </a:pPr>
            <a:r>
              <a:rPr lang="fr-FR" sz="1600" dirty="0"/>
              <a:t>Ne comportent que des lettres, des chiffres et des tirets</a:t>
            </a:r>
          </a:p>
          <a:p>
            <a:pPr lvl="2" rtl="0">
              <a:buFont typeface="Arial" panose="020B0604020202020204" pitchFamily="34" charset="0"/>
              <a:buChar char="•"/>
            </a:pPr>
            <a:r>
              <a:rPr lang="fr-FR" sz="1600" dirty="0"/>
              <a:t>Comportent moins de 64 caractères</a:t>
            </a:r>
          </a:p>
          <a:p>
            <a:endParaRPr lang="en-US" dirty="0"/>
          </a:p>
          <a:p>
            <a:endParaRPr lang="en-US" dirty="0"/>
          </a:p>
        </p:txBody>
      </p:sp>
      <p:sp>
        <p:nvSpPr>
          <p:cNvPr id="3" name="TextBox 2">
            <a:extLst>
              <a:ext uri="{FF2B5EF4-FFF2-40B4-BE49-F238E27FC236}">
                <a16:creationId xmlns:a16="http://schemas.microsoft.com/office/drawing/2014/main" id="{790CDB78-5B44-2540-9744-45DBDB654D0E}"/>
              </a:ext>
            </a:extLst>
          </p:cNvPr>
          <p:cNvSpPr txBox="1"/>
          <p:nvPr/>
        </p:nvSpPr>
        <p:spPr>
          <a:xfrm>
            <a:off x="5068861" y="3232439"/>
            <a:ext cx="3613440" cy="784830"/>
          </a:xfrm>
          <a:prstGeom prst="rect">
            <a:avLst/>
          </a:prstGeom>
          <a:noFill/>
        </p:spPr>
        <p:txBody>
          <a:bodyPr wrap="square" rtlCol="0">
            <a:spAutoFit/>
          </a:bodyPr>
          <a:lstStyle/>
          <a:p>
            <a:pPr rtl="0"/>
            <a:r>
              <a:rPr lang="fr-FR" sz="1500" dirty="0">
                <a:solidFill>
                  <a:srgbClr val="000000"/>
                </a:solidFill>
              </a:rPr>
              <a:t>Remarque</a:t>
            </a:r>
            <a:r>
              <a:rPr lang="fr-FR" sz="1500" b="1" dirty="0">
                <a:solidFill>
                  <a:srgbClr val="000000"/>
                </a:solidFill>
              </a:rPr>
              <a:t>: pour supprimer le nom d'hôte configuré et renvoyer le commutateur à l'invite par défaut, utilisez la commande de config. globale </a:t>
            </a:r>
            <a:r>
              <a:rPr lang="fr-FR" sz="1500" dirty="0">
                <a:solidFill>
                  <a:srgbClr val="000000"/>
                </a:solidFill>
              </a:rPr>
              <a:t>no </a:t>
            </a:r>
            <a:r>
              <a:rPr lang="fr-FR" sz="1500" dirty="0" err="1">
                <a:solidFill>
                  <a:srgbClr val="000000"/>
                </a:solidFill>
              </a:rPr>
              <a:t>hostname</a:t>
            </a:r>
            <a:r>
              <a:rPr lang="fr-FR" sz="1500" b="1" dirty="0">
                <a:solidFill>
                  <a:srgbClr val="000000"/>
                </a:solidFill>
              </a:rPr>
              <a:t>.</a:t>
            </a:r>
          </a:p>
        </p:txBody>
      </p:sp>
      <p:pic>
        <p:nvPicPr>
          <p:cNvPr id="2" name="Picture 1">
            <a:extLst>
              <a:ext uri="{FF2B5EF4-FFF2-40B4-BE49-F238E27FC236}">
                <a16:creationId xmlns:a16="http://schemas.microsoft.com/office/drawing/2014/main" id="{90C4244C-923F-EB45-BEF5-9FC7D9C28DD6}"/>
              </a:ext>
            </a:extLst>
          </p:cNvPr>
          <p:cNvPicPr>
            <a:picLocks noChangeAspect="1"/>
          </p:cNvPicPr>
          <p:nvPr/>
        </p:nvPicPr>
        <p:blipFill>
          <a:blip r:embed="rId4"/>
          <a:stretch>
            <a:fillRect/>
          </a:stretch>
        </p:blipFill>
        <p:spPr>
          <a:xfrm>
            <a:off x="5122012" y="2342912"/>
            <a:ext cx="3797300" cy="622300"/>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Configuration des périphériques de base</a:t>
            </a:r>
            <a:br>
              <a:rPr lang="en-US" dirty="0">
                <a:latin typeface="Arial" charset="0"/>
              </a:rPr>
            </a:br>
            <a:r>
              <a:rPr lang="fr-FR">
                <a:latin typeface="Arial" charset="0"/>
              </a:rPr>
              <a:t>Recommandations relatives aux mots de passe forts</a:t>
            </a:r>
          </a:p>
        </p:txBody>
      </p:sp>
      <p:sp>
        <p:nvSpPr>
          <p:cNvPr id="4" name="Content Placeholder 3"/>
          <p:cNvSpPr>
            <a:spLocks noGrp="1"/>
          </p:cNvSpPr>
          <p:nvPr>
            <p:ph idx="1"/>
          </p:nvPr>
        </p:nvSpPr>
        <p:spPr>
          <a:xfrm>
            <a:off x="145357" y="938988"/>
            <a:ext cx="8602403" cy="1015663"/>
          </a:xfrm>
        </p:spPr>
        <p:txBody>
          <a:bodyPr/>
          <a:lstStyle/>
          <a:p>
            <a:pPr rtl="0">
              <a:lnSpc>
                <a:spcPct val="85000"/>
              </a:lnSpc>
              <a:spcBef>
                <a:spcPct val="30000"/>
              </a:spcBef>
              <a:buFont typeface="Arial" panose="020B0604020202020204" pitchFamily="34" charset="0"/>
              <a:buChar char="•"/>
            </a:pPr>
            <a:r>
              <a:rPr lang="fr-FR" sz="1400" dirty="0"/>
              <a:t>L'utilisation de mots de passe faibles ou facilement devinés est un problème de sécurité.</a:t>
            </a:r>
          </a:p>
          <a:p>
            <a:pPr rtl="0">
              <a:lnSpc>
                <a:spcPct val="85000"/>
              </a:lnSpc>
              <a:spcBef>
                <a:spcPct val="30000"/>
              </a:spcBef>
              <a:buFont typeface="Arial" panose="020B0604020202020204" pitchFamily="34" charset="0"/>
              <a:buChar char="•"/>
            </a:pPr>
            <a:r>
              <a:rPr lang="fr-FR" sz="1400" dirty="0"/>
              <a:t>Tous les périphériques réseau doivent limiter l'accès administratif en sécurisant les accès d'exécution, d'exécution utilisateur et Telnet à distance avec des mots de passe. En outre, tous les mots de passe doivent être cryptés et des notifications légales doivent être fournies.</a:t>
            </a:r>
          </a:p>
        </p:txBody>
      </p:sp>
      <p:sp>
        <p:nvSpPr>
          <p:cNvPr id="5" name="Content Placeholder 3">
            <a:extLst>
              <a:ext uri="{FF2B5EF4-FFF2-40B4-BE49-F238E27FC236}">
                <a16:creationId xmlns:a16="http://schemas.microsoft.com/office/drawing/2014/main" id="{90CEA0DA-9080-6645-9105-927BD0003465}"/>
              </a:ext>
            </a:extLst>
          </p:cNvPr>
          <p:cNvSpPr txBox="1">
            <a:spLocks/>
          </p:cNvSpPr>
          <p:nvPr/>
        </p:nvSpPr>
        <p:spPr bwMode="auto">
          <a:xfrm>
            <a:off x="236797" y="2099935"/>
            <a:ext cx="4933719" cy="264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fr-FR" sz="1400" dirty="0"/>
              <a:t>Recommandations relatives aux mots de passe forts </a:t>
            </a:r>
          </a:p>
          <a:p>
            <a:pPr lvl="2" rtl="0">
              <a:buFont typeface="Arial" panose="020B0604020202020204" pitchFamily="34" charset="0"/>
              <a:buChar char="•"/>
            </a:pPr>
            <a:r>
              <a:rPr lang="fr-FR" sz="1400" dirty="0"/>
              <a:t>Utilisez des mots de passe de plus de 8 caractères.</a:t>
            </a:r>
          </a:p>
          <a:p>
            <a:pPr lvl="2" rtl="0">
              <a:buFont typeface="Arial" panose="020B0604020202020204" pitchFamily="34" charset="0"/>
              <a:buChar char="•"/>
            </a:pPr>
            <a:r>
              <a:rPr lang="fr-FR" sz="1400" dirty="0"/>
              <a:t>Utilisez une combinaison de lettres majuscules et minuscules, des chiffres, des caractères spéciaux et/ou des séquences de chiffres.</a:t>
            </a:r>
          </a:p>
          <a:p>
            <a:pPr lvl="2" rtl="0">
              <a:buFont typeface="Arial" panose="020B0604020202020204" pitchFamily="34" charset="0"/>
              <a:buChar char="•"/>
            </a:pPr>
            <a:r>
              <a:rPr lang="fr-FR" sz="1400" dirty="0"/>
              <a:t>Évitez d'utiliser le même mot de passe pour tous les périphériques.</a:t>
            </a:r>
          </a:p>
          <a:p>
            <a:pPr lvl="2" rtl="0">
              <a:buFont typeface="Arial" panose="020B0604020202020204" pitchFamily="34" charset="0"/>
              <a:buChar char="•"/>
            </a:pPr>
            <a:r>
              <a:rPr lang="fr-FR" sz="1400" dirty="0"/>
              <a:t>N'utilisez pas des mots courants car ils sont faciles à deviner.</a:t>
            </a:r>
          </a:p>
        </p:txBody>
      </p:sp>
      <p:sp>
        <p:nvSpPr>
          <p:cNvPr id="2" name="Rectangle 1">
            <a:extLst>
              <a:ext uri="{FF2B5EF4-FFF2-40B4-BE49-F238E27FC236}">
                <a16:creationId xmlns:a16="http://schemas.microsoft.com/office/drawing/2014/main" id="{29318200-AE19-D542-A5B9-DE4D452C1D12}"/>
              </a:ext>
            </a:extLst>
          </p:cNvPr>
          <p:cNvSpPr/>
          <p:nvPr/>
        </p:nvSpPr>
        <p:spPr>
          <a:xfrm>
            <a:off x="5098473" y="3508289"/>
            <a:ext cx="4045527" cy="1384995"/>
          </a:xfrm>
          <a:prstGeom prst="rect">
            <a:avLst/>
          </a:prstGeom>
        </p:spPr>
        <p:txBody>
          <a:bodyPr wrap="square">
            <a:spAutoFit/>
          </a:bodyPr>
          <a:lstStyle/>
          <a:p>
            <a:pPr rtl="0"/>
            <a:r>
              <a:rPr lang="fr-FR" sz="1400" b="1" dirty="0">
                <a:solidFill>
                  <a:srgbClr val="000000"/>
                </a:solidFill>
                <a:latin typeface="CiscoSans"/>
              </a:rPr>
              <a:t>Remarque:</a:t>
            </a:r>
            <a:r>
              <a:rPr lang="fr-FR" sz="1400" dirty="0">
                <a:solidFill>
                  <a:srgbClr val="000000"/>
                </a:solidFill>
                <a:latin typeface="CiscoSans"/>
              </a:rPr>
              <a:t> a plupart des travaux pratiques de ce cours utilisent des mots de passe simples, tels que </a:t>
            </a:r>
            <a:r>
              <a:rPr lang="fr-FR" sz="1400" b="1" dirty="0" err="1">
                <a:solidFill>
                  <a:srgbClr val="000000"/>
                </a:solidFill>
                <a:latin typeface="CiscoSans"/>
              </a:rPr>
              <a:t>cisco</a:t>
            </a:r>
            <a:r>
              <a:rPr lang="fr-FR" sz="1400" dirty="0">
                <a:solidFill>
                  <a:srgbClr val="000000"/>
                </a:solidFill>
                <a:latin typeface="CiscoSans"/>
              </a:rPr>
              <a:t> ou </a:t>
            </a:r>
            <a:r>
              <a:rPr lang="fr-FR" sz="1400" b="1" dirty="0">
                <a:solidFill>
                  <a:srgbClr val="000000"/>
                </a:solidFill>
                <a:latin typeface="CiscoSans"/>
              </a:rPr>
              <a:t>class</a:t>
            </a:r>
            <a:r>
              <a:rPr lang="fr-FR" sz="1400" dirty="0">
                <a:solidFill>
                  <a:srgbClr val="000000"/>
                </a:solidFill>
                <a:latin typeface="CiscoSans"/>
              </a:rPr>
              <a:t>. Il faut éviter ces mots de passe dans les environnements de production, car ils sont considérés comme faibles et faciles à deviner.</a:t>
            </a:r>
          </a:p>
        </p:txBody>
      </p:sp>
      <p:pic>
        <p:nvPicPr>
          <p:cNvPr id="3074" name="Picture 2">
            <a:extLst>
              <a:ext uri="{FF2B5EF4-FFF2-40B4-BE49-F238E27FC236}">
                <a16:creationId xmlns:a16="http://schemas.microsoft.com/office/drawing/2014/main" id="{04F98093-7DB0-3D42-9A83-D2B6958B9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1445" y="1894529"/>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Configuration des périphériques de base</a:t>
            </a:r>
            <a:br>
              <a:rPr lang="en-US" dirty="0">
                <a:latin typeface="Arial" charset="0"/>
              </a:rPr>
            </a:br>
            <a:r>
              <a:rPr lang="fr-FR">
                <a:latin typeface="Arial" charset="0"/>
              </a:rPr>
              <a:t>Configurer les mots de passe</a:t>
            </a:r>
          </a:p>
        </p:txBody>
      </p:sp>
      <p:sp>
        <p:nvSpPr>
          <p:cNvPr id="4" name="Content Placeholder 3"/>
          <p:cNvSpPr>
            <a:spLocks noGrp="1"/>
          </p:cNvSpPr>
          <p:nvPr>
            <p:ph idx="1"/>
          </p:nvPr>
        </p:nvSpPr>
        <p:spPr>
          <a:xfrm>
            <a:off x="145356" y="938987"/>
            <a:ext cx="4426644" cy="1865173"/>
          </a:xfrm>
        </p:spPr>
        <p:txBody>
          <a:bodyPr/>
          <a:lstStyle/>
          <a:p>
            <a:pPr marL="0" indent="0" rtl="0">
              <a:lnSpc>
                <a:spcPct val="85000"/>
              </a:lnSpc>
              <a:spcBef>
                <a:spcPct val="30000"/>
              </a:spcBef>
              <a:buNone/>
            </a:pPr>
            <a:r>
              <a:rPr lang="fr-FR" dirty="0"/>
              <a:t>Sécuriser l'accès au mode d'exécution utilisateur:</a:t>
            </a:r>
          </a:p>
          <a:p>
            <a:pPr lvl="2" rtl="0">
              <a:lnSpc>
                <a:spcPct val="85000"/>
              </a:lnSpc>
              <a:spcBef>
                <a:spcPct val="30000"/>
              </a:spcBef>
            </a:pPr>
            <a:r>
              <a:rPr lang="fr-FR" sz="1400" dirty="0"/>
              <a:t>Passez en mode de configuration de console de ligne à l'aide de la commande de configuration globale </a:t>
            </a:r>
            <a:r>
              <a:rPr lang="fr-FR" sz="1400" b="1" dirty="0"/>
              <a:t>line console 0 </a:t>
            </a:r>
            <a:r>
              <a:rPr lang="fr-FR" sz="1400" dirty="0"/>
              <a:t>.</a:t>
            </a:r>
          </a:p>
          <a:p>
            <a:pPr lvl="2" rtl="0">
              <a:lnSpc>
                <a:spcPct val="85000"/>
              </a:lnSpc>
              <a:spcBef>
                <a:spcPct val="30000"/>
              </a:spcBef>
            </a:pPr>
            <a:r>
              <a:rPr lang="fr-FR" sz="1400" dirty="0"/>
              <a:t>Spécifiez ensuite le mot de passe du mode d'exécution utilisateur à l'aide de la commande de mot de passe </a:t>
            </a:r>
            <a:r>
              <a:rPr lang="fr-FR" sz="1400" b="1" dirty="0" err="1"/>
              <a:t>password</a:t>
            </a:r>
            <a:r>
              <a:rPr lang="fr-FR" sz="1400" dirty="0"/>
              <a:t> </a:t>
            </a:r>
            <a:r>
              <a:rPr lang="fr-FR" sz="1400" i="1" dirty="0"/>
              <a:t>mot de passe</a:t>
            </a:r>
            <a:r>
              <a:rPr lang="fr-FR" sz="1400" dirty="0"/>
              <a:t> . </a:t>
            </a:r>
          </a:p>
          <a:p>
            <a:pPr lvl="2" rtl="0">
              <a:lnSpc>
                <a:spcPct val="85000"/>
              </a:lnSpc>
              <a:spcBef>
                <a:spcPct val="30000"/>
              </a:spcBef>
            </a:pPr>
            <a:r>
              <a:rPr lang="fr-FR" sz="1400" dirty="0"/>
              <a:t>Enfin, activez l'accès d'exécution utilisateur à l'aide de la commande </a:t>
            </a:r>
            <a:r>
              <a:rPr lang="fr-FR" sz="1400" b="1" dirty="0"/>
              <a:t>login</a:t>
            </a:r>
            <a:r>
              <a:rPr lang="fr-FR" sz="1400" dirty="0"/>
              <a:t> .</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297759" y="3353780"/>
            <a:ext cx="4426644" cy="107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lnSpc>
                <a:spcPct val="85000"/>
              </a:lnSpc>
              <a:spcBef>
                <a:spcPct val="30000"/>
              </a:spcBef>
              <a:buNone/>
            </a:pPr>
            <a:r>
              <a:rPr lang="fr-FR" sz="1600" dirty="0"/>
              <a:t>Sécuriser l'accès au mode d'exécution privilégié.</a:t>
            </a:r>
          </a:p>
          <a:p>
            <a:pPr lvl="2" rtl="0">
              <a:lnSpc>
                <a:spcPct val="85000"/>
              </a:lnSpc>
              <a:spcBef>
                <a:spcPct val="30000"/>
              </a:spcBef>
            </a:pPr>
            <a:r>
              <a:rPr lang="fr-FR" sz="1300" dirty="0"/>
              <a:t> Passez en mode de configuration global:</a:t>
            </a:r>
          </a:p>
          <a:p>
            <a:pPr lvl="2" rtl="0">
              <a:lnSpc>
                <a:spcPct val="85000"/>
              </a:lnSpc>
              <a:spcBef>
                <a:spcPct val="30000"/>
              </a:spcBef>
            </a:pPr>
            <a:r>
              <a:rPr lang="fr-FR" sz="1300" dirty="0"/>
              <a:t> Ensuite, utilisez la commande </a:t>
            </a:r>
            <a:r>
              <a:rPr lang="fr-FR" sz="1300" b="1" dirty="0" err="1"/>
              <a:t>enable</a:t>
            </a:r>
            <a:r>
              <a:rPr lang="fr-FR" sz="1300" b="1" dirty="0"/>
              <a:t> secret</a:t>
            </a:r>
            <a:r>
              <a:rPr lang="fr-FR" sz="1300" dirty="0"/>
              <a:t> </a:t>
            </a:r>
            <a:r>
              <a:rPr lang="fr-FR" sz="1300" i="1" dirty="0" err="1"/>
              <a:t>password</a:t>
            </a:r>
            <a:r>
              <a:rPr lang="fr-FR" sz="1300" dirty="0"/>
              <a:t> . </a:t>
            </a:r>
          </a:p>
        </p:txBody>
      </p:sp>
      <p:pic>
        <p:nvPicPr>
          <p:cNvPr id="2" name="Picture 1">
            <a:extLst>
              <a:ext uri="{FF2B5EF4-FFF2-40B4-BE49-F238E27FC236}">
                <a16:creationId xmlns:a16="http://schemas.microsoft.com/office/drawing/2014/main" id="{2C2E8DCB-ADC8-5149-96DE-4E8790F2EE17}"/>
              </a:ext>
            </a:extLst>
          </p:cNvPr>
          <p:cNvPicPr>
            <a:picLocks noChangeAspect="1"/>
          </p:cNvPicPr>
          <p:nvPr/>
        </p:nvPicPr>
        <p:blipFill>
          <a:blip r:embed="rId4"/>
          <a:stretch>
            <a:fillRect/>
          </a:stretch>
        </p:blipFill>
        <p:spPr>
          <a:xfrm>
            <a:off x="4724403" y="1223873"/>
            <a:ext cx="3937000" cy="1104900"/>
          </a:xfrm>
          <a:prstGeom prst="rect">
            <a:avLst/>
          </a:prstGeom>
        </p:spPr>
      </p:pic>
      <p:pic>
        <p:nvPicPr>
          <p:cNvPr id="3" name="Picture 2">
            <a:extLst>
              <a:ext uri="{FF2B5EF4-FFF2-40B4-BE49-F238E27FC236}">
                <a16:creationId xmlns:a16="http://schemas.microsoft.com/office/drawing/2014/main" id="{4B820BD9-091B-B44F-B1C1-A553064ED1C3}"/>
              </a:ext>
            </a:extLst>
          </p:cNvPr>
          <p:cNvPicPr>
            <a:picLocks noChangeAspect="1"/>
          </p:cNvPicPr>
          <p:nvPr/>
        </p:nvPicPr>
        <p:blipFill>
          <a:blip r:embed="rId5"/>
          <a:stretch>
            <a:fillRect/>
          </a:stretch>
        </p:blipFill>
        <p:spPr>
          <a:xfrm>
            <a:off x="4724403" y="2944203"/>
            <a:ext cx="3937000" cy="762000"/>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Configuration des périphériques de base</a:t>
            </a:r>
            <a:br>
              <a:rPr lang="en-US" dirty="0">
                <a:latin typeface="Arial" charset="0"/>
              </a:rPr>
            </a:br>
            <a:r>
              <a:rPr lang="fr-FR">
                <a:latin typeface="Arial" charset="0"/>
              </a:rPr>
              <a:t>Configurer les mots de passe (suite.)</a:t>
            </a:r>
          </a:p>
        </p:txBody>
      </p:sp>
      <p:sp>
        <p:nvSpPr>
          <p:cNvPr id="4" name="Content Placeholder 3"/>
          <p:cNvSpPr>
            <a:spLocks noGrp="1"/>
          </p:cNvSpPr>
          <p:nvPr>
            <p:ph idx="1"/>
          </p:nvPr>
        </p:nvSpPr>
        <p:spPr>
          <a:xfrm>
            <a:off x="145356" y="938987"/>
            <a:ext cx="4426644" cy="1865173"/>
          </a:xfrm>
        </p:spPr>
        <p:txBody>
          <a:bodyPr/>
          <a:lstStyle/>
          <a:p>
            <a:pPr marL="0" indent="0" rtl="0">
              <a:lnSpc>
                <a:spcPct val="85000"/>
              </a:lnSpc>
              <a:spcBef>
                <a:spcPct val="30000"/>
              </a:spcBef>
              <a:buNone/>
            </a:pPr>
            <a:r>
              <a:rPr lang="fr-FR" sz="1600" dirty="0"/>
              <a:t>Sécurisation de l'accès à la ligne VTY:</a:t>
            </a:r>
          </a:p>
          <a:p>
            <a:pPr lvl="2" rtl="0">
              <a:lnSpc>
                <a:spcPct val="85000"/>
              </a:lnSpc>
              <a:spcBef>
                <a:spcPct val="30000"/>
              </a:spcBef>
            </a:pPr>
            <a:r>
              <a:rPr lang="fr-FR" sz="1600" dirty="0" err="1"/>
              <a:t>Fassez</a:t>
            </a:r>
            <a:r>
              <a:rPr lang="fr-FR" sz="1600" dirty="0"/>
              <a:t> en mode de configuration de console de ligne VTY à l'aide de la commande de configuration globale </a:t>
            </a:r>
            <a:r>
              <a:rPr lang="fr-FR" sz="1600" b="1" dirty="0"/>
              <a:t>line </a:t>
            </a:r>
            <a:r>
              <a:rPr lang="fr-FR" sz="1600" b="1" dirty="0" err="1"/>
              <a:t>vty</a:t>
            </a:r>
            <a:r>
              <a:rPr lang="fr-FR" sz="1600" b="1" dirty="0"/>
              <a:t> 0 15 </a:t>
            </a:r>
            <a:r>
              <a:rPr lang="fr-FR" sz="1600" dirty="0"/>
              <a:t>.</a:t>
            </a:r>
          </a:p>
          <a:p>
            <a:pPr lvl="2" rtl="0">
              <a:lnSpc>
                <a:spcPct val="85000"/>
              </a:lnSpc>
              <a:spcBef>
                <a:spcPct val="30000"/>
              </a:spcBef>
            </a:pPr>
            <a:r>
              <a:rPr lang="fr-FR" sz="1600" dirty="0"/>
              <a:t>Spécifiez ensuite le mot de passe VTY à l'aide de la commande </a:t>
            </a:r>
            <a:r>
              <a:rPr lang="fr-FR" sz="1600" b="1" dirty="0"/>
              <a:t>mot de passe</a:t>
            </a:r>
            <a:r>
              <a:rPr lang="fr-FR" sz="1600" dirty="0"/>
              <a:t> </a:t>
            </a:r>
            <a:r>
              <a:rPr lang="fr-FR" sz="1600" i="1" dirty="0"/>
              <a:t>mot de passe</a:t>
            </a:r>
            <a:r>
              <a:rPr lang="fr-FR" sz="1600" dirty="0"/>
              <a:t> . </a:t>
            </a:r>
          </a:p>
          <a:p>
            <a:pPr lvl="2" rtl="0">
              <a:lnSpc>
                <a:spcPct val="85000"/>
              </a:lnSpc>
              <a:spcBef>
                <a:spcPct val="30000"/>
              </a:spcBef>
            </a:pPr>
            <a:r>
              <a:rPr lang="fr-FR" sz="1600" dirty="0"/>
              <a:t>En dernier lieu, activez l'accès VTY à l'aide de la commande </a:t>
            </a:r>
            <a:r>
              <a:rPr lang="fr-FR" sz="1600" b="1" dirty="0"/>
              <a:t>login</a:t>
            </a:r>
            <a:r>
              <a:rPr lang="fr-FR" sz="1600" dirty="0"/>
              <a:t> .</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615142" y="3505895"/>
            <a:ext cx="8242329" cy="86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lnSpc>
                <a:spcPct val="85000"/>
              </a:lnSpc>
              <a:spcBef>
                <a:spcPct val="30000"/>
              </a:spcBef>
            </a:pPr>
            <a:r>
              <a:rPr lang="fr-FR" sz="1600" dirty="0"/>
              <a:t>Remarque: Les lignes VTY (terminal virtuel) activent l'accès à distance au périphérique en utilisant Telnet ou SSH. Plusieurs commutateurs Cisco prennent en charge jusqu'à 16 lignes VTY, numérotées de 0 à 15. </a:t>
            </a:r>
          </a:p>
        </p:txBody>
      </p:sp>
      <p:pic>
        <p:nvPicPr>
          <p:cNvPr id="6" name="Picture 5">
            <a:extLst>
              <a:ext uri="{FF2B5EF4-FFF2-40B4-BE49-F238E27FC236}">
                <a16:creationId xmlns:a16="http://schemas.microsoft.com/office/drawing/2014/main" id="{372E3DC5-E488-A24E-A130-E6D55646C6C9}"/>
              </a:ext>
            </a:extLst>
          </p:cNvPr>
          <p:cNvPicPr>
            <a:picLocks noChangeAspect="1"/>
          </p:cNvPicPr>
          <p:nvPr/>
        </p:nvPicPr>
        <p:blipFill>
          <a:blip r:embed="rId4"/>
          <a:stretch>
            <a:fillRect/>
          </a:stretch>
        </p:blipFill>
        <p:spPr>
          <a:xfrm>
            <a:off x="4798060" y="1325473"/>
            <a:ext cx="3937000" cy="1092200"/>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Configuration des périphériques de base</a:t>
            </a:r>
            <a:br>
              <a:rPr lang="en-US" dirty="0">
                <a:latin typeface="Arial" charset="0"/>
              </a:rPr>
            </a:br>
            <a:r>
              <a:rPr lang="fr-FR">
                <a:latin typeface="Arial" charset="0"/>
              </a:rPr>
              <a:t>Chiffrer les mots de passe</a:t>
            </a:r>
          </a:p>
        </p:txBody>
      </p:sp>
      <p:sp>
        <p:nvSpPr>
          <p:cNvPr id="4" name="Content Placeholder 3"/>
          <p:cNvSpPr>
            <a:spLocks noGrp="1"/>
          </p:cNvSpPr>
          <p:nvPr>
            <p:ph idx="1"/>
          </p:nvPr>
        </p:nvSpPr>
        <p:spPr>
          <a:xfrm>
            <a:off x="145357" y="938988"/>
            <a:ext cx="4572000" cy="1286052"/>
          </a:xfrm>
        </p:spPr>
        <p:txBody>
          <a:bodyPr/>
          <a:lstStyle/>
          <a:p>
            <a:pPr rtl="0">
              <a:lnSpc>
                <a:spcPct val="85000"/>
              </a:lnSpc>
              <a:spcBef>
                <a:spcPct val="30000"/>
              </a:spcBef>
            </a:pPr>
            <a:r>
              <a:rPr lang="fr-FR"/>
              <a:t>Les fichiers startup-config et running-config affichent la plupart des mots de passe en clair.</a:t>
            </a:r>
          </a:p>
          <a:p>
            <a:pPr rtl="0">
              <a:lnSpc>
                <a:spcPct val="85000"/>
              </a:lnSpc>
              <a:spcBef>
                <a:spcPct val="30000"/>
              </a:spcBef>
            </a:pPr>
            <a:r>
              <a:rPr lang="fr-FR"/>
              <a:t>Pour chiffrer les mots de passe, utilisez la commande de configuration globale </a:t>
            </a:r>
            <a:r>
              <a:rPr lang="fr-FR" b="1"/>
              <a:t>service password-encryption</a:t>
            </a:r>
            <a:r>
              <a:rPr lang="fr-FR"/>
              <a:t> .</a:t>
            </a:r>
          </a:p>
        </p:txBody>
      </p:sp>
      <p:pic>
        <p:nvPicPr>
          <p:cNvPr id="2" name="Picture 1">
            <a:extLst>
              <a:ext uri="{FF2B5EF4-FFF2-40B4-BE49-F238E27FC236}">
                <a16:creationId xmlns:a16="http://schemas.microsoft.com/office/drawing/2014/main" id="{CC666E54-D88F-184C-BDE9-F1AF6D4B45A7}"/>
              </a:ext>
            </a:extLst>
          </p:cNvPr>
          <p:cNvPicPr>
            <a:picLocks noChangeAspect="1"/>
          </p:cNvPicPr>
          <p:nvPr/>
        </p:nvPicPr>
        <p:blipFill>
          <a:blip r:embed="rId4"/>
          <a:stretch>
            <a:fillRect/>
          </a:stretch>
        </p:blipFill>
        <p:spPr>
          <a:xfrm>
            <a:off x="145357" y="2649220"/>
            <a:ext cx="4572000" cy="776378"/>
          </a:xfrm>
          <a:prstGeom prst="rect">
            <a:avLst/>
          </a:prstGeom>
        </p:spPr>
      </p:pic>
      <p:sp>
        <p:nvSpPr>
          <p:cNvPr id="6" name="Content Placeholder 3">
            <a:extLst>
              <a:ext uri="{FF2B5EF4-FFF2-40B4-BE49-F238E27FC236}">
                <a16:creationId xmlns:a16="http://schemas.microsoft.com/office/drawing/2014/main" id="{FE69F5FC-840B-2149-BCA9-4C8674310204}"/>
              </a:ext>
            </a:extLst>
          </p:cNvPr>
          <p:cNvSpPr txBox="1">
            <a:spLocks/>
          </p:cNvSpPr>
          <p:nvPr/>
        </p:nvSpPr>
        <p:spPr bwMode="auto">
          <a:xfrm>
            <a:off x="4815434" y="938988"/>
            <a:ext cx="4040563"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lnSpc>
                <a:spcPct val="85000"/>
              </a:lnSpc>
              <a:spcBef>
                <a:spcPct val="30000"/>
              </a:spcBef>
            </a:pPr>
            <a:r>
              <a:rPr lang="fr-FR"/>
              <a:t>Utilisez la commande </a:t>
            </a:r>
            <a:r>
              <a:rPr lang="fr-FR" b="1"/>
              <a:t>show running-config</a:t>
            </a:r>
            <a:r>
              <a:rPr lang="fr-FR"/>
              <a:t> pour vérifier que les mots de passe sont maintenant chiffrés. </a:t>
            </a:r>
          </a:p>
        </p:txBody>
      </p:sp>
      <p:pic>
        <p:nvPicPr>
          <p:cNvPr id="3" name="Picture 2">
            <a:extLst>
              <a:ext uri="{FF2B5EF4-FFF2-40B4-BE49-F238E27FC236}">
                <a16:creationId xmlns:a16="http://schemas.microsoft.com/office/drawing/2014/main" id="{070F49EA-017E-5C47-97D3-D4F34278A9E4}"/>
              </a:ext>
            </a:extLst>
          </p:cNvPr>
          <p:cNvPicPr>
            <a:picLocks noChangeAspect="1"/>
          </p:cNvPicPr>
          <p:nvPr/>
        </p:nvPicPr>
        <p:blipFill>
          <a:blip r:embed="rId5"/>
          <a:stretch>
            <a:fillRect/>
          </a:stretch>
        </p:blipFill>
        <p:spPr>
          <a:xfrm>
            <a:off x="5235515" y="2031878"/>
            <a:ext cx="3200400" cy="2011062"/>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Configuration des périphériques de base</a:t>
            </a:r>
            <a:br>
              <a:rPr lang="en-US" dirty="0">
                <a:latin typeface="Arial" charset="0"/>
              </a:rPr>
            </a:br>
            <a:r>
              <a:rPr lang="fr-FR">
                <a:latin typeface="Arial" charset="0"/>
              </a:rPr>
              <a:t>Messages de bannière</a:t>
            </a:r>
          </a:p>
        </p:txBody>
      </p:sp>
      <p:sp>
        <p:nvSpPr>
          <p:cNvPr id="4" name="Content Placeholder 3"/>
          <p:cNvSpPr>
            <a:spLocks noGrp="1"/>
          </p:cNvSpPr>
          <p:nvPr>
            <p:ph idx="1"/>
          </p:nvPr>
        </p:nvSpPr>
        <p:spPr>
          <a:xfrm>
            <a:off x="145357" y="953416"/>
            <a:ext cx="3857686" cy="1656420"/>
          </a:xfrm>
        </p:spPr>
        <p:txBody>
          <a:bodyPr/>
          <a:lstStyle/>
          <a:p>
            <a:pPr rtl="0">
              <a:lnSpc>
                <a:spcPct val="85000"/>
              </a:lnSpc>
              <a:spcBef>
                <a:spcPct val="30000"/>
              </a:spcBef>
            </a:pPr>
            <a:r>
              <a:rPr lang="fr-FR"/>
              <a:t>Un message de bannière est important pour avertir le personnel non autorisé de tenter d'accéder à l'appareil. </a:t>
            </a:r>
          </a:p>
          <a:p>
            <a:pPr rtl="0">
              <a:lnSpc>
                <a:spcPct val="85000"/>
              </a:lnSpc>
              <a:spcBef>
                <a:spcPct val="30000"/>
              </a:spcBef>
            </a:pPr>
            <a:r>
              <a:rPr lang="fr-FR"/>
              <a:t>Pour créer une bannière MOTD (Message Of The Day) sur un périphérique réseau, utilisez la commande de config. globale du </a:t>
            </a:r>
            <a:r>
              <a:rPr lang="fr-FR" b="1"/>
              <a:t>banner motd #</a:t>
            </a:r>
            <a:r>
              <a:rPr lang="fr-FR"/>
              <a:t> </a:t>
            </a:r>
            <a:r>
              <a:rPr lang="fr-FR" i="1"/>
              <a:t>du message du jour</a:t>
            </a:r>
            <a:r>
              <a:rPr lang="fr-FR"/>
              <a:t> </a:t>
            </a:r>
            <a:r>
              <a:rPr lang="fr-FR" b="1"/>
              <a:t>#</a:t>
            </a:r>
            <a:r>
              <a:rPr lang="fr-FR"/>
              <a:t> . </a:t>
            </a:r>
          </a:p>
        </p:txBody>
      </p:sp>
      <p:sp>
        <p:nvSpPr>
          <p:cNvPr id="2" name="TextBox 1">
            <a:extLst>
              <a:ext uri="{FF2B5EF4-FFF2-40B4-BE49-F238E27FC236}">
                <a16:creationId xmlns:a16="http://schemas.microsoft.com/office/drawing/2014/main" id="{6605F848-50A9-7F4C-A32B-E10093014FC5}"/>
              </a:ext>
            </a:extLst>
          </p:cNvPr>
          <p:cNvSpPr txBox="1"/>
          <p:nvPr/>
        </p:nvSpPr>
        <p:spPr>
          <a:xfrm>
            <a:off x="145357" y="3019213"/>
            <a:ext cx="3857686" cy="738664"/>
          </a:xfrm>
          <a:prstGeom prst="rect">
            <a:avLst/>
          </a:prstGeom>
          <a:noFill/>
        </p:spPr>
        <p:txBody>
          <a:bodyPr wrap="square" rtlCol="0">
            <a:spAutoFit/>
          </a:bodyPr>
          <a:lstStyle/>
          <a:p>
            <a:pPr rtl="0"/>
            <a:r>
              <a:rPr lang="fr-FR" sz="1400">
                <a:solidFill>
                  <a:srgbClr val="000000"/>
                </a:solidFill>
              </a:rPr>
              <a:t>Remarque: Le "#" situé dans la syntaxe de la commande est le caractère de délimitation. Il est placé avant et après le message. </a:t>
            </a:r>
          </a:p>
        </p:txBody>
      </p:sp>
      <p:sp>
        <p:nvSpPr>
          <p:cNvPr id="6" name="TextBox 5">
            <a:extLst>
              <a:ext uri="{FF2B5EF4-FFF2-40B4-BE49-F238E27FC236}">
                <a16:creationId xmlns:a16="http://schemas.microsoft.com/office/drawing/2014/main" id="{32E83745-1DCA-1047-AA24-24BE15C677FD}"/>
              </a:ext>
            </a:extLst>
          </p:cNvPr>
          <p:cNvSpPr txBox="1"/>
          <p:nvPr/>
        </p:nvSpPr>
        <p:spPr>
          <a:xfrm>
            <a:off x="4268947" y="1849911"/>
            <a:ext cx="4875053" cy="292388"/>
          </a:xfrm>
          <a:prstGeom prst="rect">
            <a:avLst/>
          </a:prstGeom>
          <a:noFill/>
        </p:spPr>
        <p:txBody>
          <a:bodyPr wrap="none" rtlCol="0">
            <a:spAutoFit/>
          </a:bodyPr>
          <a:lstStyle/>
          <a:p>
            <a:pPr rtl="0"/>
            <a:r>
              <a:rPr lang="fr-FR" sz="1300">
                <a:solidFill>
                  <a:srgbClr val="000000"/>
                </a:solidFill>
              </a:rPr>
              <a:t>La bannière sera affichée lors des tentatives d'accès à l'appareil. </a:t>
            </a:r>
          </a:p>
        </p:txBody>
      </p:sp>
      <p:pic>
        <p:nvPicPr>
          <p:cNvPr id="5" name="Picture 4">
            <a:extLst>
              <a:ext uri="{FF2B5EF4-FFF2-40B4-BE49-F238E27FC236}">
                <a16:creationId xmlns:a16="http://schemas.microsoft.com/office/drawing/2014/main" id="{1814FB59-A7E8-A948-A91A-1A2DB32D2639}"/>
              </a:ext>
            </a:extLst>
          </p:cNvPr>
          <p:cNvPicPr>
            <a:picLocks noChangeAspect="1"/>
          </p:cNvPicPr>
          <p:nvPr/>
        </p:nvPicPr>
        <p:blipFill>
          <a:blip r:embed="rId4"/>
          <a:stretch>
            <a:fillRect/>
          </a:stretch>
        </p:blipFill>
        <p:spPr>
          <a:xfrm>
            <a:off x="4643119" y="1155127"/>
            <a:ext cx="4114800" cy="441924"/>
          </a:xfrm>
          <a:prstGeom prst="rect">
            <a:avLst/>
          </a:prstGeom>
        </p:spPr>
      </p:pic>
      <p:sp>
        <p:nvSpPr>
          <p:cNvPr id="20" name="Down Arrow 19">
            <a:extLst>
              <a:ext uri="{FF2B5EF4-FFF2-40B4-BE49-F238E27FC236}">
                <a16:creationId xmlns:a16="http://schemas.microsoft.com/office/drawing/2014/main" id="{042AFCFA-3C88-2746-8367-C4F01C2C5180}"/>
              </a:ext>
            </a:extLst>
          </p:cNvPr>
          <p:cNvSpPr/>
          <p:nvPr/>
        </p:nvSpPr>
        <p:spPr>
          <a:xfrm>
            <a:off x="6512558" y="2210830"/>
            <a:ext cx="187961" cy="292389"/>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FC48511-93D1-C14A-B136-4967FBBB0ABE}"/>
              </a:ext>
            </a:extLst>
          </p:cNvPr>
          <p:cNvPicPr>
            <a:picLocks noChangeAspect="1"/>
          </p:cNvPicPr>
          <p:nvPr/>
        </p:nvPicPr>
        <p:blipFill>
          <a:blip r:embed="rId5"/>
          <a:stretch>
            <a:fillRect/>
          </a:stretch>
        </p:blipFill>
        <p:spPr>
          <a:xfrm>
            <a:off x="5140958" y="2571750"/>
            <a:ext cx="2743200" cy="1633591"/>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3128" y="209557"/>
            <a:ext cx="9144000" cy="592921"/>
          </a:xfrm>
        </p:spPr>
        <p:txBody>
          <a:bodyPr/>
          <a:lstStyle/>
          <a:p>
            <a:pPr rtl="0"/>
            <a:r>
              <a:rPr lang="fr-FR" sz="1600" dirty="0"/>
              <a:t>Configuration des périphériques de base</a:t>
            </a:r>
            <a:br>
              <a:rPr lang="en-US" altLang="en-US" dirty="0"/>
            </a:br>
            <a:r>
              <a:rPr lang="fr-FR" dirty="0"/>
              <a:t>Vidéo - Accès administratif sécurisé à un commutateur</a:t>
            </a:r>
          </a:p>
        </p:txBody>
      </p:sp>
      <p:sp>
        <p:nvSpPr>
          <p:cNvPr id="4" name="Rectangle 6">
            <a:extLst>
              <a:ext uri="{FF2B5EF4-FFF2-40B4-BE49-F238E27FC236}">
                <a16:creationId xmlns:a16="http://schemas.microsoft.com/office/drawing/2014/main" id="{9857D5E8-2FBB-CF40-8B61-E9D3CCDC75C0}"/>
              </a:ext>
            </a:extLst>
          </p:cNvPr>
          <p:cNvSpPr>
            <a:spLocks noGrp="1" noChangeArrowheads="1"/>
          </p:cNvSpPr>
          <p:nvPr>
            <p:ph idx="1"/>
          </p:nvPr>
        </p:nvSpPr>
        <p:spPr>
          <a:xfrm>
            <a:off x="179882" y="1034322"/>
            <a:ext cx="8649325" cy="3522688"/>
          </a:xfrm>
        </p:spPr>
        <p:txBody>
          <a:bodyPr/>
          <a:lstStyle/>
          <a:p>
            <a:pPr marL="0" indent="0" rtl="0">
              <a:buNone/>
            </a:pPr>
            <a:r>
              <a:rPr lang="fr-FR"/>
              <a:t>Cette vidéo présentera les points suivants : </a:t>
            </a:r>
          </a:p>
          <a:p>
            <a:pPr lvl="1" rtl="0"/>
            <a:r>
              <a:rPr lang="fr-FR" sz="1500"/>
              <a:t>Accédez à la ligne de commande pour sécuriser le commutateur</a:t>
            </a:r>
          </a:p>
          <a:p>
            <a:pPr lvl="1" rtl="0"/>
            <a:r>
              <a:rPr lang="fr-FR" sz="1500"/>
              <a:t>Secure access to the console port</a:t>
            </a:r>
          </a:p>
          <a:p>
            <a:pPr lvl="1" rtl="0"/>
            <a:r>
              <a:rPr lang="fr-FR" sz="1500"/>
              <a:t>Accès sécurisé au terminal virtuel pour un accès à distance</a:t>
            </a:r>
          </a:p>
          <a:p>
            <a:pPr lvl="1" rtl="0"/>
            <a:r>
              <a:rPr lang="fr-FR" sz="1500"/>
              <a:t>Chiffrer les mots de passe sur le commutateur</a:t>
            </a:r>
          </a:p>
          <a:p>
            <a:pPr lvl="1" rtl="0"/>
            <a:r>
              <a:rPr lang="fr-FR" sz="1500"/>
              <a:t>Configurer le message de la bannière</a:t>
            </a:r>
          </a:p>
          <a:p>
            <a:pPr lvl="1" rtl="0"/>
            <a:r>
              <a:rPr lang="fr-FR" sz="1500"/>
              <a:t>Vérifier les modifications de sécurité</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648154429"/>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1311" y="2022932"/>
            <a:ext cx="8280314" cy="868680"/>
          </a:xfrm>
        </p:spPr>
        <p:txBody>
          <a:bodyPr/>
          <a:lstStyle/>
          <a:p>
            <a:pPr rtl="0"/>
            <a:r>
              <a:rPr lang="fr-FR" dirty="0">
                <a:solidFill>
                  <a:schemeClr val="accent5">
                    <a:lumMod val="40000"/>
                    <a:lumOff val="60000"/>
                  </a:schemeClr>
                </a:solidFill>
              </a:rPr>
              <a:t>2.5 Enregistrement des configurations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Enregistrement des configurations</a:t>
            </a:r>
            <a:br>
              <a:rPr lang="en-US" dirty="0">
                <a:latin typeface="Arial" charset="0"/>
              </a:rPr>
            </a:br>
            <a:r>
              <a:rPr lang="fr-FR">
                <a:latin typeface="Arial" charset="0"/>
              </a:rPr>
              <a:t>Fichiers de configuration</a:t>
            </a:r>
          </a:p>
        </p:txBody>
      </p:sp>
      <p:sp>
        <p:nvSpPr>
          <p:cNvPr id="4" name="Content Placeholder 3"/>
          <p:cNvSpPr>
            <a:spLocks noGrp="1"/>
          </p:cNvSpPr>
          <p:nvPr>
            <p:ph idx="1"/>
          </p:nvPr>
        </p:nvSpPr>
        <p:spPr>
          <a:xfrm>
            <a:off x="145357" y="938988"/>
            <a:ext cx="8853286" cy="1844852"/>
          </a:xfrm>
        </p:spPr>
        <p:txBody>
          <a:bodyPr/>
          <a:lstStyle/>
          <a:p>
            <a:pPr rtl="0"/>
            <a:r>
              <a:rPr lang="fr-FR"/>
              <a:t>Deux fichiers système stockent la configuration des périphériques:</a:t>
            </a:r>
          </a:p>
          <a:p>
            <a:pPr lvl="2" rtl="0"/>
            <a:r>
              <a:rPr lang="fr-FR" b="1"/>
              <a:t>startup-config</a:t>
            </a:r>
            <a:r>
              <a:rPr lang="fr-FR"/>
              <a:t> - Ceci est le fichier de configuration enregistré qui est stocké dans NVRAM. Ce fichier stocké dans la mémoire vive non volatile contient toutes les commandes qui seront utilisées au démarrage ou au redémarrage. La mémoire vive non volatile ne perd pas son contenu lors de la mise hors tension d'un routeur.</a:t>
            </a:r>
            <a:r>
              <a:rPr lang="fr-FR" b="1"/>
              <a:t> </a:t>
            </a:r>
          </a:p>
          <a:p>
            <a:pPr lvl="2" rtl="0"/>
            <a:r>
              <a:rPr lang="fr-FR" b="1"/>
              <a:t>running-config</a:t>
            </a:r>
            <a:r>
              <a:rPr lang="fr-FR"/>
              <a:t> - Ceci est stocké dans la mémoire vive (RAM). Il reflète la configuration actuelle. Modifier une configuration en cours affecte immédiatement le fonctionnement d'un périphérique Cisco. La RAM est une mémoire volatile. Elle perd tout son contenu lorsque le périphérique est mis hors tension ou redémarré.</a:t>
            </a:r>
          </a:p>
          <a:p>
            <a:pPr lvl="2" rtl="0"/>
            <a:r>
              <a:rPr lang="fr-FR"/>
              <a:t>Pour enregistrer les modifications apportées à la configuration en cours dans le fichier de configuration initiale, utilisez la commande </a:t>
            </a:r>
            <a:r>
              <a:rPr lang="fr-FR" b="1"/>
              <a:t>copy running-config startup-config</a:t>
            </a:r>
            <a:r>
              <a:rPr lang="fr-FR"/>
              <a:t> du mode d'exécution privilégié.</a:t>
            </a:r>
          </a:p>
          <a:p>
            <a:pPr marL="0" indent="0">
              <a:buNone/>
            </a:pPr>
            <a:endParaRPr lang="en-US" dirty="0"/>
          </a:p>
        </p:txBody>
      </p:sp>
      <p:pic>
        <p:nvPicPr>
          <p:cNvPr id="8" name="Picture 7">
            <a:extLst>
              <a:ext uri="{FF2B5EF4-FFF2-40B4-BE49-F238E27FC236}">
                <a16:creationId xmlns:a16="http://schemas.microsoft.com/office/drawing/2014/main" id="{1874511C-BFF5-1740-9D8D-5996599CE94D}"/>
              </a:ext>
            </a:extLst>
          </p:cNvPr>
          <p:cNvPicPr>
            <a:picLocks noChangeAspect="1"/>
          </p:cNvPicPr>
          <p:nvPr/>
        </p:nvPicPr>
        <p:blipFill>
          <a:blip r:embed="rId4"/>
          <a:stretch>
            <a:fillRect/>
          </a:stretch>
        </p:blipFill>
        <p:spPr>
          <a:xfrm>
            <a:off x="641349" y="3044797"/>
            <a:ext cx="3797300" cy="1587500"/>
          </a:xfrm>
          <a:prstGeom prst="rect">
            <a:avLst/>
          </a:prstGeom>
        </p:spPr>
      </p:pic>
      <p:pic>
        <p:nvPicPr>
          <p:cNvPr id="7" name="Picture 6">
            <a:extLst>
              <a:ext uri="{FF2B5EF4-FFF2-40B4-BE49-F238E27FC236}">
                <a16:creationId xmlns:a16="http://schemas.microsoft.com/office/drawing/2014/main" id="{A510BADB-2ABF-2846-9C26-13D42A9976A9}"/>
              </a:ext>
            </a:extLst>
          </p:cNvPr>
          <p:cNvPicPr>
            <a:picLocks noChangeAspect="1"/>
          </p:cNvPicPr>
          <p:nvPr/>
        </p:nvPicPr>
        <p:blipFill>
          <a:blip r:embed="rId5"/>
          <a:stretch>
            <a:fillRect/>
          </a:stretch>
        </p:blipFill>
        <p:spPr>
          <a:xfrm>
            <a:off x="4758251" y="3044797"/>
            <a:ext cx="3797300" cy="158750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rtl="0" eaLnBrk="1" hangingPunct="1"/>
            <a:r>
              <a:rPr lang="fr-FR"/>
              <a:t>Check Your Understanding</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spcBef>
                <a:spcPct val="30000"/>
              </a:spcBef>
              <a:buFont typeface="Arial" panose="020B0604020202020204" pitchFamily="34" charset="0"/>
              <a:buChar char="•"/>
            </a:pPr>
            <a:r>
              <a:rPr lang="fr-FR"/>
              <a:t>Check Your Understanding activities are designed to let students quickly determine if they understand the content and can proceed, or if they need to review. </a:t>
            </a:r>
          </a:p>
          <a:p>
            <a:pPr rtl="0">
              <a:spcBef>
                <a:spcPct val="30000"/>
              </a:spcBef>
              <a:buFont typeface="Arial" panose="020B0604020202020204" pitchFamily="34" charset="0"/>
              <a:buChar char="•"/>
            </a:pPr>
            <a:r>
              <a:rPr lang="fr-FR"/>
              <a:t>Check Your Understanding activities </a:t>
            </a:r>
            <a:r>
              <a:rPr lang="fr-FR" b="1" i="1"/>
              <a:t>do not </a:t>
            </a:r>
            <a:r>
              <a:rPr lang="fr-FR"/>
              <a:t>affect student grades.</a:t>
            </a:r>
          </a:p>
          <a:p>
            <a:pPr rtl="0">
              <a:spcBef>
                <a:spcPct val="30000"/>
              </a:spcBef>
              <a:buFont typeface="Arial" panose="020B0604020202020204" pitchFamily="34" charset="0"/>
              <a:buChar char="•"/>
            </a:pPr>
            <a:r>
              <a:rPr lang="fr-FR"/>
              <a:t>There are no separate slides for these activities in the PPT. They are listed in the notes area of the slide that appears before these activities.</a:t>
            </a:r>
          </a:p>
          <a:p>
            <a:pPr marL="0" indent="0">
              <a:spcBef>
                <a:spcPct val="30000"/>
              </a:spcBef>
              <a:buFont typeface="Wingdings" panose="05000000000000000000" pitchFamily="2" charset="2"/>
              <a:buNone/>
            </a:pPr>
            <a:endParaRPr lang="en-US" dirty="0"/>
          </a:p>
          <a:p>
            <a:pPr>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Enregistrement des configurations</a:t>
            </a:r>
            <a:br>
              <a:rPr lang="en-US" dirty="0">
                <a:latin typeface="Arial" charset="0"/>
              </a:rPr>
            </a:br>
            <a:r>
              <a:rPr lang="fr-FR">
                <a:latin typeface="Arial" charset="0"/>
              </a:rPr>
              <a:t>Modifier la configuration en cours</a:t>
            </a:r>
          </a:p>
        </p:txBody>
      </p:sp>
      <p:sp>
        <p:nvSpPr>
          <p:cNvPr id="4" name="Content Placeholder 3"/>
          <p:cNvSpPr>
            <a:spLocks noGrp="1"/>
          </p:cNvSpPr>
          <p:nvPr>
            <p:ph idx="1"/>
          </p:nvPr>
        </p:nvSpPr>
        <p:spPr>
          <a:xfrm>
            <a:off x="155517" y="798944"/>
            <a:ext cx="8595518" cy="4173578"/>
          </a:xfrm>
        </p:spPr>
        <p:txBody>
          <a:bodyPr/>
          <a:lstStyle/>
          <a:p>
            <a:pPr marL="0" indent="0" rtl="0">
              <a:lnSpc>
                <a:spcPct val="150000"/>
              </a:lnSpc>
              <a:spcBef>
                <a:spcPct val="30000"/>
              </a:spcBef>
              <a:buNone/>
            </a:pPr>
            <a:r>
              <a:rPr lang="fr-FR" sz="1400" dirty="0"/>
              <a:t>Si les modifications apportées à la configuration d'exécution n'ont pas l'effet souhaité et que la configuration d'exécution n'a pas encore été enregistrée, vous pouvez restaurer l'appareil dans sa configuration précédente. Pour ce faire, vous pouvez:</a:t>
            </a:r>
          </a:p>
          <a:p>
            <a:pPr marL="0" indent="0" rtl="0">
              <a:lnSpc>
                <a:spcPct val="85000"/>
              </a:lnSpc>
              <a:spcBef>
                <a:spcPct val="30000"/>
              </a:spcBef>
              <a:buNone/>
            </a:pPr>
            <a:endParaRPr lang="fr-FR" sz="1400" dirty="0"/>
          </a:p>
          <a:p>
            <a:pPr marL="0" indent="0" rtl="0">
              <a:lnSpc>
                <a:spcPct val="85000"/>
              </a:lnSpc>
              <a:spcBef>
                <a:spcPct val="30000"/>
              </a:spcBef>
              <a:buNone/>
            </a:pPr>
            <a:endParaRPr lang="fr-FR" sz="1400" dirty="0"/>
          </a:p>
          <a:p>
            <a:pPr lvl="1" rtl="0">
              <a:spcBef>
                <a:spcPct val="30000"/>
              </a:spcBef>
            </a:pPr>
            <a:r>
              <a:rPr lang="fr-FR" dirty="0"/>
              <a:t>Supprimez les commandes modifiées individuellement.</a:t>
            </a:r>
          </a:p>
          <a:p>
            <a:pPr lvl="1" rtl="0">
              <a:spcBef>
                <a:spcPct val="30000"/>
              </a:spcBef>
            </a:pPr>
            <a:r>
              <a:rPr lang="fr-FR" dirty="0"/>
              <a:t>Rechargez le périphérique avec la commande </a:t>
            </a:r>
            <a:r>
              <a:rPr lang="fr-FR" b="1" dirty="0" err="1"/>
              <a:t>reload</a:t>
            </a:r>
            <a:r>
              <a:rPr lang="fr-FR" b="1" dirty="0"/>
              <a:t> </a:t>
            </a:r>
            <a:r>
              <a:rPr lang="fr-FR" dirty="0"/>
              <a:t>en mode d'exécution privilégié. </a:t>
            </a:r>
            <a:r>
              <a:rPr lang="fr-FR" i="1" dirty="0"/>
              <a:t>Remarque: l'appareil se déconnectera brièvement, ce qui entraînera une interruption du réseau. </a:t>
            </a:r>
            <a:r>
              <a:rPr lang="fr-FR" dirty="0"/>
              <a:t> </a:t>
            </a:r>
          </a:p>
          <a:p>
            <a:pPr marL="0" indent="0" rtl="0">
              <a:spcBef>
                <a:spcPct val="30000"/>
              </a:spcBef>
              <a:buNone/>
            </a:pPr>
            <a:r>
              <a:rPr lang="fr-FR" sz="1400" dirty="0"/>
              <a:t>Vous pouvez également, si indésirables modifications ont été enregistrées dans la configuration initiale, il peut être nécessaire effacer toutes les configurations à l'aide de la commande </a:t>
            </a:r>
            <a:r>
              <a:rPr lang="fr-FR" sz="1400" b="1" dirty="0"/>
              <a:t> </a:t>
            </a:r>
            <a:r>
              <a:rPr lang="fr-FR" sz="1400" b="1" dirty="0" err="1"/>
              <a:t>erase</a:t>
            </a:r>
            <a:r>
              <a:rPr lang="fr-FR" sz="1400" b="1" dirty="0"/>
              <a:t> startup-config </a:t>
            </a:r>
            <a:r>
              <a:rPr lang="fr-FR" sz="1400" dirty="0"/>
              <a:t> de mode d'exécution privilégié. </a:t>
            </a:r>
          </a:p>
          <a:p>
            <a:pPr lvl="1" rtl="0">
              <a:spcBef>
                <a:spcPct val="30000"/>
              </a:spcBef>
            </a:pPr>
            <a:r>
              <a:rPr lang="fr-FR" dirty="0"/>
              <a:t>Après avoir effacé le startup-config, rechargez le périphérique pour effacer le fichier running-config de la RAM. </a:t>
            </a:r>
          </a:p>
        </p:txBody>
      </p:sp>
      <p:pic>
        <p:nvPicPr>
          <p:cNvPr id="6" name="Picture 5">
            <a:extLst>
              <a:ext uri="{FF2B5EF4-FFF2-40B4-BE49-F238E27FC236}">
                <a16:creationId xmlns:a16="http://schemas.microsoft.com/office/drawing/2014/main" id="{7D34B416-7F0C-F94A-8800-45BC8F45BF8F}"/>
              </a:ext>
            </a:extLst>
          </p:cNvPr>
          <p:cNvPicPr>
            <a:picLocks noChangeAspect="1"/>
          </p:cNvPicPr>
          <p:nvPr/>
        </p:nvPicPr>
        <p:blipFill>
          <a:blip r:embed="rId4"/>
          <a:stretch>
            <a:fillRect/>
          </a:stretch>
        </p:blipFill>
        <p:spPr>
          <a:xfrm>
            <a:off x="1893747" y="1867289"/>
            <a:ext cx="4403011" cy="578083"/>
          </a:xfrm>
          <a:prstGeom prst="rect">
            <a:avLst/>
          </a:prstGeom>
        </p:spPr>
      </p:pic>
      <p:pic>
        <p:nvPicPr>
          <p:cNvPr id="2" name="Picture 1">
            <a:extLst>
              <a:ext uri="{FF2B5EF4-FFF2-40B4-BE49-F238E27FC236}">
                <a16:creationId xmlns:a16="http://schemas.microsoft.com/office/drawing/2014/main" id="{251490C5-758B-324F-9836-42699B382445}"/>
              </a:ext>
            </a:extLst>
          </p:cNvPr>
          <p:cNvPicPr>
            <a:picLocks noChangeAspect="1"/>
          </p:cNvPicPr>
          <p:nvPr/>
        </p:nvPicPr>
        <p:blipFill>
          <a:blip r:embed="rId5"/>
          <a:stretch>
            <a:fillRect/>
          </a:stretch>
        </p:blipFill>
        <p:spPr>
          <a:xfrm>
            <a:off x="2156819" y="4500693"/>
            <a:ext cx="4411993" cy="642807"/>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3127" y="217114"/>
            <a:ext cx="9144000" cy="592921"/>
          </a:xfrm>
        </p:spPr>
        <p:txBody>
          <a:bodyPr/>
          <a:lstStyle/>
          <a:p>
            <a:pPr rtl="0"/>
            <a:r>
              <a:rPr lang="fr-FR" sz="1600" dirty="0"/>
              <a:t>Enregistrer les configuration</a:t>
            </a:r>
            <a:br>
              <a:rPr lang="en-US" altLang="en-US" dirty="0"/>
            </a:br>
            <a:r>
              <a:rPr lang="fr-FR" dirty="0"/>
              <a:t>Vidéo – Modifier la configuration en cours</a:t>
            </a:r>
          </a:p>
        </p:txBody>
      </p:sp>
      <p:sp>
        <p:nvSpPr>
          <p:cNvPr id="4" name="Rectangle 6">
            <a:extLst>
              <a:ext uri="{FF2B5EF4-FFF2-40B4-BE49-F238E27FC236}">
                <a16:creationId xmlns:a16="http://schemas.microsoft.com/office/drawing/2014/main" id="{AE217619-873A-8243-BF56-AA8210C3E72D}"/>
              </a:ext>
            </a:extLst>
          </p:cNvPr>
          <p:cNvSpPr>
            <a:spLocks noGrp="1" noChangeArrowheads="1"/>
          </p:cNvSpPr>
          <p:nvPr>
            <p:ph idx="1"/>
          </p:nvPr>
        </p:nvSpPr>
        <p:spPr>
          <a:xfrm>
            <a:off x="142096" y="1268590"/>
            <a:ext cx="8649325" cy="3522688"/>
          </a:xfrm>
        </p:spPr>
        <p:txBody>
          <a:bodyPr/>
          <a:lstStyle/>
          <a:p>
            <a:pPr marL="0" indent="0" rtl="0">
              <a:buNone/>
            </a:pPr>
            <a:r>
              <a:rPr lang="fr-FR" dirty="0"/>
              <a:t>Cette vidéo présentera les points suivants : </a:t>
            </a:r>
          </a:p>
          <a:p>
            <a:pPr lvl="1" rtl="0"/>
            <a:r>
              <a:rPr lang="fr-FR" sz="1500" dirty="0"/>
              <a:t>Copiez le fichier running-config dans le fichier startup-config</a:t>
            </a:r>
          </a:p>
          <a:p>
            <a:pPr lvl="1" rtl="0"/>
            <a:r>
              <a:rPr lang="fr-FR" sz="1500" dirty="0"/>
              <a:t>Afficher les fichiers dans le répertoire flash ou NVRAM</a:t>
            </a:r>
          </a:p>
          <a:p>
            <a:pPr lvl="1" rtl="0"/>
            <a:r>
              <a:rPr lang="fr-FR" sz="1500" dirty="0"/>
              <a:t>l'abréviation de commande.</a:t>
            </a:r>
          </a:p>
          <a:p>
            <a:pPr lvl="1" rtl="0"/>
            <a:r>
              <a:rPr lang="fr-FR" sz="1500" dirty="0"/>
              <a:t>Supprimez le fichier de configuration initiale.</a:t>
            </a:r>
          </a:p>
          <a:p>
            <a:pPr lvl="1" rtl="0"/>
            <a:r>
              <a:rPr lang="fr-FR" sz="1500" dirty="0"/>
              <a:t>Copiez le fichiers </a:t>
            </a:r>
            <a:r>
              <a:rPr lang="fr-FR" sz="1500" dirty="0" err="1"/>
              <a:t>start</a:t>
            </a:r>
            <a:r>
              <a:rPr lang="fr-FR" sz="1500" dirty="0"/>
              <a:t>-config dans le fichier running-config</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614013740"/>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68014" y="139634"/>
            <a:ext cx="9144000" cy="757551"/>
          </a:xfrm>
        </p:spPr>
        <p:txBody>
          <a:bodyPr/>
          <a:lstStyle/>
          <a:p>
            <a:pPr rtl="0"/>
            <a:r>
              <a:rPr lang="fr-FR" sz="1600" dirty="0">
                <a:latin typeface="Arial" charset="0"/>
              </a:rPr>
              <a:t>Enregistrement des configurations</a:t>
            </a:r>
            <a:br>
              <a:rPr lang="en-US" sz="1600" dirty="0">
                <a:latin typeface="Arial" charset="0"/>
              </a:rPr>
            </a:br>
            <a:r>
              <a:rPr lang="fr-FR" dirty="0">
                <a:latin typeface="Arial" charset="0"/>
              </a:rPr>
              <a:t>Capture de la configuration dans un fichier texte</a:t>
            </a:r>
          </a:p>
        </p:txBody>
      </p:sp>
      <p:sp>
        <p:nvSpPr>
          <p:cNvPr id="4" name="Content Placeholder 3"/>
          <p:cNvSpPr>
            <a:spLocks noGrp="1"/>
          </p:cNvSpPr>
          <p:nvPr>
            <p:ph idx="1"/>
          </p:nvPr>
        </p:nvSpPr>
        <p:spPr>
          <a:xfrm>
            <a:off x="175585" y="1252792"/>
            <a:ext cx="4426643" cy="2606852"/>
          </a:xfrm>
        </p:spPr>
        <p:txBody>
          <a:bodyPr/>
          <a:lstStyle/>
          <a:p>
            <a:pPr marL="0" indent="0" rtl="0">
              <a:lnSpc>
                <a:spcPct val="85000"/>
              </a:lnSpc>
              <a:spcBef>
                <a:spcPct val="30000"/>
              </a:spcBef>
              <a:buNone/>
            </a:pPr>
            <a:r>
              <a:rPr lang="fr-FR" dirty="0"/>
              <a:t>Vous pouvez aussi enregistrer et archiver les fichiers de configuration dans un document texte. </a:t>
            </a:r>
          </a:p>
          <a:p>
            <a:pPr rtl="0">
              <a:lnSpc>
                <a:spcPct val="85000"/>
              </a:lnSpc>
              <a:spcBef>
                <a:spcPct val="30000"/>
              </a:spcBef>
              <a:buFont typeface="Arial" panose="020B0604020202020204" pitchFamily="34" charset="0"/>
              <a:buChar char="•"/>
            </a:pPr>
            <a:r>
              <a:rPr lang="fr-FR" b="1" dirty="0"/>
              <a:t>Étape 1.</a:t>
            </a:r>
            <a:r>
              <a:rPr lang="fr-FR" dirty="0"/>
              <a:t> Ouvrez un logiciel d'émulation de terminal, tel que </a:t>
            </a:r>
            <a:r>
              <a:rPr lang="fr-FR" dirty="0" err="1"/>
              <a:t>PuTTY</a:t>
            </a:r>
            <a:r>
              <a:rPr lang="fr-FR" dirty="0"/>
              <a:t> ou </a:t>
            </a:r>
            <a:r>
              <a:rPr lang="fr-FR" dirty="0" err="1"/>
              <a:t>Tera</a:t>
            </a:r>
            <a:r>
              <a:rPr lang="fr-FR" dirty="0"/>
              <a:t> </a:t>
            </a:r>
            <a:r>
              <a:rPr lang="fr-FR" dirty="0" err="1"/>
              <a:t>Term</a:t>
            </a:r>
            <a:r>
              <a:rPr lang="fr-FR" dirty="0"/>
              <a:t>, connecté à un commutateur.</a:t>
            </a:r>
          </a:p>
          <a:p>
            <a:pPr rtl="0">
              <a:lnSpc>
                <a:spcPct val="85000"/>
              </a:lnSpc>
              <a:spcBef>
                <a:spcPct val="30000"/>
              </a:spcBef>
              <a:buFont typeface="Arial" panose="020B0604020202020204" pitchFamily="34" charset="0"/>
              <a:buChar char="•"/>
            </a:pPr>
            <a:r>
              <a:rPr lang="fr-FR" b="1" dirty="0"/>
              <a:t>Étape 2.</a:t>
            </a:r>
            <a:r>
              <a:rPr lang="fr-FR" dirty="0"/>
              <a:t> Activez l'enregistrement dans le logiciel de terminal, et attribuez un nom et un emplacement de fichier pour enregistrer le fichier journal. La figure indique que </a:t>
            </a:r>
            <a:r>
              <a:rPr lang="fr-FR" b="1" dirty="0"/>
              <a:t>All session output</a:t>
            </a:r>
            <a:r>
              <a:rPr lang="fr-FR" dirty="0"/>
              <a:t> seront capturés dans le fichier spécifié (i.e., </a:t>
            </a:r>
            <a:r>
              <a:rPr lang="fr-FR" dirty="0" err="1"/>
              <a:t>MySwitchLogs</a:t>
            </a:r>
            <a:r>
              <a:rPr lang="fr-FR" dirty="0"/>
              <a:t>).</a:t>
            </a:r>
          </a:p>
        </p:txBody>
      </p:sp>
      <p:pic>
        <p:nvPicPr>
          <p:cNvPr id="3" name="Picture 2">
            <a:extLst>
              <a:ext uri="{FF2B5EF4-FFF2-40B4-BE49-F238E27FC236}">
                <a16:creationId xmlns:a16="http://schemas.microsoft.com/office/drawing/2014/main" id="{236032B8-D700-E144-B6B6-769AEAE14D01}"/>
              </a:ext>
            </a:extLst>
          </p:cNvPr>
          <p:cNvPicPr>
            <a:picLocks noChangeAspect="1"/>
          </p:cNvPicPr>
          <p:nvPr/>
        </p:nvPicPr>
        <p:blipFill>
          <a:blip r:embed="rId4"/>
          <a:stretch>
            <a:fillRect/>
          </a:stretch>
        </p:blipFill>
        <p:spPr>
          <a:xfrm>
            <a:off x="5262303" y="1176796"/>
            <a:ext cx="3097246" cy="3060700"/>
          </a:xfrm>
          <a:prstGeom prst="rect">
            <a:avLst/>
          </a:prstGeom>
        </p:spPr>
      </p:pic>
    </p:spTree>
    <p:custDataLst>
      <p:tags r:id="rId1"/>
    </p:custDataLst>
    <p:extLst>
      <p:ext uri="{BB962C8B-B14F-4D97-AF65-F5344CB8AC3E}">
        <p14:creationId xmlns:p14="http://schemas.microsoft.com/office/powerpoint/2010/main" val="226712653"/>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Enregistrement des configurations</a:t>
            </a:r>
            <a:br>
              <a:rPr lang="en-US" dirty="0">
                <a:latin typeface="Arial" charset="0"/>
              </a:rPr>
            </a:br>
            <a:r>
              <a:rPr lang="fr-FR">
                <a:latin typeface="Arial" charset="0"/>
              </a:rPr>
              <a:t>Capture de la configuration dans un fichier texte (suite)</a:t>
            </a:r>
          </a:p>
        </p:txBody>
      </p:sp>
      <p:sp>
        <p:nvSpPr>
          <p:cNvPr id="4" name="Content Placeholder 3"/>
          <p:cNvSpPr>
            <a:spLocks noGrp="1"/>
          </p:cNvSpPr>
          <p:nvPr>
            <p:ph idx="1"/>
          </p:nvPr>
        </p:nvSpPr>
        <p:spPr>
          <a:xfrm>
            <a:off x="145357" y="1025868"/>
            <a:ext cx="4426643" cy="2032292"/>
          </a:xfrm>
        </p:spPr>
        <p:txBody>
          <a:bodyPr/>
          <a:lstStyle/>
          <a:p>
            <a:pPr rtl="0">
              <a:lnSpc>
                <a:spcPct val="85000"/>
              </a:lnSpc>
              <a:spcBef>
                <a:spcPct val="30000"/>
              </a:spcBef>
              <a:buFont typeface="Arial" panose="020B0604020202020204" pitchFamily="34" charset="0"/>
              <a:buChar char="•"/>
            </a:pPr>
            <a:r>
              <a:rPr lang="fr-FR" b="1"/>
              <a:t>Étape 3.</a:t>
            </a:r>
            <a:r>
              <a:rPr lang="fr-FR"/>
              <a:t> Exécutez la command </a:t>
            </a:r>
            <a:r>
              <a:rPr lang="fr-FR" b="1"/>
              <a:t>show running-config</a:t>
            </a:r>
            <a:r>
              <a:rPr lang="fr-FR"/>
              <a:t> ou </a:t>
            </a:r>
            <a:r>
              <a:rPr lang="fr-FR" b="1"/>
              <a:t>show startup-config</a:t>
            </a:r>
            <a:r>
              <a:rPr lang="fr-FR"/>
              <a:t> à l'invite du mode d'exécution privilégié. Le texte affiché dans la fenêtre du terminal est alors placé dans le fichier choisi.</a:t>
            </a:r>
            <a:r>
              <a:rPr lang="fr-FR" b="1"/>
              <a:t> </a:t>
            </a:r>
          </a:p>
          <a:p>
            <a:pPr rtl="0">
              <a:lnSpc>
                <a:spcPct val="85000"/>
              </a:lnSpc>
              <a:spcBef>
                <a:spcPct val="30000"/>
              </a:spcBef>
              <a:buFont typeface="Arial" panose="020B0604020202020204" pitchFamily="34" charset="0"/>
              <a:buChar char="•"/>
            </a:pPr>
            <a:r>
              <a:rPr lang="fr-FR" b="1"/>
              <a:t>Étape 4.</a:t>
            </a:r>
            <a:r>
              <a:rPr lang="fr-FR"/>
              <a:t> Désactivez l'enregistrement dans le logiciel de terminal. La figure montre comment désactiver l'enregistrement en choisissant l'option d'ouverture de session </a:t>
            </a:r>
            <a:r>
              <a:rPr lang="fr-FR" b="1"/>
              <a:t>None</a:t>
            </a:r>
            <a:r>
              <a:rPr lang="fr-FR"/>
              <a:t> </a:t>
            </a:r>
          </a:p>
        </p:txBody>
      </p:sp>
      <p:sp>
        <p:nvSpPr>
          <p:cNvPr id="7" name="TextBox 6">
            <a:extLst>
              <a:ext uri="{FF2B5EF4-FFF2-40B4-BE49-F238E27FC236}">
                <a16:creationId xmlns:a16="http://schemas.microsoft.com/office/drawing/2014/main" id="{3063EBE3-D0C8-1649-B1E6-3A809EA2B12E}"/>
              </a:ext>
            </a:extLst>
          </p:cNvPr>
          <p:cNvSpPr txBox="1"/>
          <p:nvPr/>
        </p:nvSpPr>
        <p:spPr>
          <a:xfrm>
            <a:off x="145357" y="3392887"/>
            <a:ext cx="4644390" cy="954107"/>
          </a:xfrm>
          <a:prstGeom prst="rect">
            <a:avLst/>
          </a:prstGeom>
          <a:noFill/>
        </p:spPr>
        <p:txBody>
          <a:bodyPr wrap="square" rtlCol="0">
            <a:spAutoFit/>
          </a:bodyPr>
          <a:lstStyle/>
          <a:p>
            <a:pPr rtl="0"/>
            <a:r>
              <a:rPr lang="fr-FR" sz="1400">
                <a:solidFill>
                  <a:srgbClr val="000000"/>
                </a:solidFill>
              </a:rPr>
              <a:t>Remarque: Le fichier texte créé peut être utilisé comme enregistrement de la façon dont le périphérique est actuellement implémenté. Il peut être nécessaire de modifier le fichier avant de l'utiliser afin de restaurer une configuration enregistrée sur un périphérique.</a:t>
            </a:r>
          </a:p>
        </p:txBody>
      </p:sp>
      <p:pic>
        <p:nvPicPr>
          <p:cNvPr id="5" name="Picture 4">
            <a:extLst>
              <a:ext uri="{FF2B5EF4-FFF2-40B4-BE49-F238E27FC236}">
                <a16:creationId xmlns:a16="http://schemas.microsoft.com/office/drawing/2014/main" id="{25F37528-5FAE-AF40-98B6-5AD607DD4472}"/>
              </a:ext>
            </a:extLst>
          </p:cNvPr>
          <p:cNvPicPr>
            <a:picLocks noChangeAspect="1"/>
          </p:cNvPicPr>
          <p:nvPr/>
        </p:nvPicPr>
        <p:blipFill>
          <a:blip r:embed="rId4"/>
          <a:stretch>
            <a:fillRect/>
          </a:stretch>
        </p:blipFill>
        <p:spPr>
          <a:xfrm>
            <a:off x="5324475" y="1124065"/>
            <a:ext cx="3302000" cy="508000"/>
          </a:xfrm>
          <a:prstGeom prst="rect">
            <a:avLst/>
          </a:prstGeom>
        </p:spPr>
      </p:pic>
      <p:pic>
        <p:nvPicPr>
          <p:cNvPr id="2" name="Picture 1">
            <a:extLst>
              <a:ext uri="{FF2B5EF4-FFF2-40B4-BE49-F238E27FC236}">
                <a16:creationId xmlns:a16="http://schemas.microsoft.com/office/drawing/2014/main" id="{0B73C8A3-8D0C-BD49-BC45-77D5A34CE2AB}"/>
              </a:ext>
            </a:extLst>
          </p:cNvPr>
          <p:cNvPicPr>
            <a:picLocks noChangeAspect="1"/>
          </p:cNvPicPr>
          <p:nvPr/>
        </p:nvPicPr>
        <p:blipFill>
          <a:blip r:embed="rId5"/>
          <a:stretch>
            <a:fillRect/>
          </a:stretch>
        </p:blipFill>
        <p:spPr>
          <a:xfrm>
            <a:off x="5690870" y="1987413"/>
            <a:ext cx="2569210" cy="2538895"/>
          </a:xfrm>
          <a:prstGeom prst="rect">
            <a:avLst/>
          </a:prstGeom>
        </p:spPr>
      </p:pic>
    </p:spTree>
    <p:custDataLst>
      <p:tags r:id="rId1"/>
    </p:custDataLst>
    <p:extLst>
      <p:ext uri="{BB962C8B-B14F-4D97-AF65-F5344CB8AC3E}">
        <p14:creationId xmlns:p14="http://schemas.microsoft.com/office/powerpoint/2010/main" val="3119728335"/>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90684" y="338026"/>
            <a:ext cx="9144000" cy="592921"/>
          </a:xfrm>
        </p:spPr>
        <p:txBody>
          <a:bodyPr/>
          <a:lstStyle/>
          <a:p>
            <a:pPr rtl="0"/>
            <a:r>
              <a:rPr lang="fr-FR" sz="1600" dirty="0"/>
              <a:t>Enregistrement des configurations</a:t>
            </a:r>
            <a:br>
              <a:rPr lang="en-US" altLang="en-US" dirty="0"/>
            </a:br>
            <a:r>
              <a:rPr lang="fr-FR" dirty="0" err="1"/>
              <a:t>Packet</a:t>
            </a:r>
            <a:r>
              <a:rPr lang="fr-FR" dirty="0"/>
              <a:t> Tracer - Configuration des paramètres initiaux du commutateur</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268590"/>
            <a:ext cx="8649325" cy="3522688"/>
          </a:xfrm>
        </p:spPr>
        <p:txBody>
          <a:bodyPr/>
          <a:lstStyle/>
          <a:p>
            <a:pPr marL="0" indent="0" rtl="0">
              <a:buNone/>
            </a:pPr>
            <a:r>
              <a:rPr lang="fr-FR" dirty="0"/>
              <a:t>Dans le cadre de ce </a:t>
            </a:r>
            <a:r>
              <a:rPr lang="fr-FR" dirty="0" err="1"/>
              <a:t>Packet</a:t>
            </a:r>
            <a:r>
              <a:rPr lang="fr-FR" dirty="0"/>
              <a:t> Tracer, vous ferez ce qui suit : </a:t>
            </a:r>
          </a:p>
          <a:p>
            <a:pPr rtl="0">
              <a:buFont typeface="Arial" panose="020B0604020202020204" pitchFamily="34" charset="0"/>
              <a:buChar char="•"/>
            </a:pPr>
            <a:r>
              <a:rPr lang="fr-FR" dirty="0"/>
              <a:t>Vérification de la configuration par défaut du commutateur</a:t>
            </a:r>
          </a:p>
          <a:p>
            <a:pPr rtl="0">
              <a:buFont typeface="Arial" panose="020B0604020202020204" pitchFamily="34" charset="0"/>
              <a:buChar char="•"/>
            </a:pPr>
            <a:r>
              <a:rPr lang="fr-FR" dirty="0"/>
              <a:t>Configuration des paramètres initiaux du commutateur</a:t>
            </a:r>
          </a:p>
          <a:p>
            <a:pPr rtl="0">
              <a:buFont typeface="Arial" panose="020B0604020202020204" pitchFamily="34" charset="0"/>
              <a:buChar char="•"/>
            </a:pPr>
            <a:r>
              <a:rPr lang="fr-FR" dirty="0"/>
              <a:t>Configuration d'une bannière MOTD</a:t>
            </a:r>
          </a:p>
          <a:p>
            <a:pPr rtl="0">
              <a:buFont typeface="Arial" panose="020B0604020202020204" pitchFamily="34" charset="0"/>
              <a:buChar char="•"/>
            </a:pPr>
            <a:r>
              <a:rPr lang="fr-FR" dirty="0"/>
              <a:t>Enregistrer les fichiers de configuration dans la mémoire NVRAM</a:t>
            </a:r>
          </a:p>
          <a:p>
            <a:pPr rtl="0">
              <a:buFont typeface="Arial" panose="020B0604020202020204" pitchFamily="34" charset="0"/>
              <a:buChar char="•"/>
            </a:pPr>
            <a:r>
              <a:rPr lang="fr-FR" dirty="0"/>
              <a:t>Configurer un second commutateur</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0979588"/>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pPr rtl="0"/>
            <a:r>
              <a:rPr lang="fr-FR">
                <a:solidFill>
                  <a:schemeClr val="accent5">
                    <a:lumMod val="40000"/>
                    <a:lumOff val="60000"/>
                  </a:schemeClr>
                </a:solidFill>
              </a:rPr>
              <a:t>2.6 Ports et adresses</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Ports et adresses</a:t>
            </a:r>
            <a:br>
              <a:rPr lang="en-US" dirty="0">
                <a:latin typeface="Arial" charset="0"/>
              </a:rPr>
            </a:br>
            <a:r>
              <a:rPr lang="fr-FR">
                <a:latin typeface="Arial" charset="0"/>
              </a:rPr>
              <a:t>Présentation de l'adressage IP</a:t>
            </a:r>
          </a:p>
        </p:txBody>
      </p:sp>
      <p:sp>
        <p:nvSpPr>
          <p:cNvPr id="4" name="Content Placeholder 3"/>
          <p:cNvSpPr>
            <a:spLocks noGrp="1"/>
          </p:cNvSpPr>
          <p:nvPr>
            <p:ph idx="1"/>
          </p:nvPr>
        </p:nvSpPr>
        <p:spPr>
          <a:xfrm>
            <a:off x="145357" y="878028"/>
            <a:ext cx="4966970" cy="3470452"/>
          </a:xfrm>
        </p:spPr>
        <p:txBody>
          <a:bodyPr/>
          <a:lstStyle/>
          <a:p>
            <a:pPr rtl="0">
              <a:lnSpc>
                <a:spcPct val="85000"/>
              </a:lnSpc>
              <a:spcBef>
                <a:spcPct val="30000"/>
              </a:spcBef>
              <a:buFont typeface="Arial" panose="020B0604020202020204" pitchFamily="34" charset="0"/>
              <a:buChar char="•"/>
            </a:pPr>
            <a:r>
              <a:rPr lang="fr-FR" sz="1600"/>
              <a:t>L'utilisation des adresses IP est le principal moyen permettant aux périphériques de se localiser les uns les autres et d'établir la communication de bout en bout sur Internet. </a:t>
            </a:r>
          </a:p>
          <a:p>
            <a:pPr rtl="0">
              <a:lnSpc>
                <a:spcPct val="85000"/>
              </a:lnSpc>
              <a:spcBef>
                <a:spcPct val="30000"/>
              </a:spcBef>
              <a:buFont typeface="Arial" panose="020B0604020202020204" pitchFamily="34" charset="0"/>
              <a:buChar char="•"/>
            </a:pPr>
            <a:r>
              <a:rPr lang="fr-FR" sz="1600"/>
              <a:t>La structure d'une adresse IPv4 est appelée «notation décimale à point» et est composée de quatre nombres décimaux compris entre 0 et 255.</a:t>
            </a:r>
          </a:p>
          <a:p>
            <a:pPr rtl="0">
              <a:lnSpc>
                <a:spcPct val="85000"/>
              </a:lnSpc>
              <a:spcBef>
                <a:spcPct val="30000"/>
              </a:spcBef>
              <a:buFont typeface="Arial" panose="020B0604020202020204" pitchFamily="34" charset="0"/>
              <a:buChar char="•"/>
            </a:pPr>
            <a:r>
              <a:rPr lang="fr-FR" sz="1600"/>
              <a:t>Un masque de sous-réseau IPv4 est une valeur 32 bits qui différencie la partie réseau de l'adresse de la partie hôte. Associé à l'adresse IPv4, le masque de sous-réseau détermine à quel sous-réseau spécifique le périphérique appartient.</a:t>
            </a:r>
          </a:p>
          <a:p>
            <a:pPr rtl="0">
              <a:lnSpc>
                <a:spcPct val="85000"/>
              </a:lnSpc>
              <a:spcBef>
                <a:spcPct val="30000"/>
              </a:spcBef>
              <a:buFont typeface="Arial" panose="020B0604020202020204" pitchFamily="34" charset="0"/>
              <a:buChar char="•"/>
            </a:pPr>
            <a:r>
              <a:rPr lang="fr-FR" sz="1600"/>
              <a:t>L'adresse de passerelle par défaut est l'adresse IP du routeur que l'hôte utilisera pour accéder aux réseaux distants, y compris à Internet.</a:t>
            </a:r>
          </a:p>
        </p:txBody>
      </p:sp>
      <p:pic>
        <p:nvPicPr>
          <p:cNvPr id="2" name="Picture 1">
            <a:extLst>
              <a:ext uri="{FF2B5EF4-FFF2-40B4-BE49-F238E27FC236}">
                <a16:creationId xmlns:a16="http://schemas.microsoft.com/office/drawing/2014/main" id="{07712ECD-1A31-894A-9A63-9B7391FF2883}"/>
              </a:ext>
            </a:extLst>
          </p:cNvPr>
          <p:cNvPicPr>
            <a:picLocks noChangeAspect="1"/>
          </p:cNvPicPr>
          <p:nvPr/>
        </p:nvPicPr>
        <p:blipFill>
          <a:blip r:embed="rId4"/>
          <a:stretch>
            <a:fillRect/>
          </a:stretch>
        </p:blipFill>
        <p:spPr>
          <a:xfrm>
            <a:off x="5431789" y="927414"/>
            <a:ext cx="2805347" cy="3185972"/>
          </a:xfrm>
          <a:prstGeom prst="rect">
            <a:avLst/>
          </a:prstGeom>
        </p:spPr>
      </p:pic>
    </p:spTree>
    <p:custDataLst>
      <p:tags r:id="rId1"/>
    </p:custDataLst>
    <p:extLst>
      <p:ext uri="{BB962C8B-B14F-4D97-AF65-F5344CB8AC3E}">
        <p14:creationId xmlns:p14="http://schemas.microsoft.com/office/powerpoint/2010/main" val="217532378"/>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13356" y="116963"/>
            <a:ext cx="9144000" cy="757551"/>
          </a:xfrm>
        </p:spPr>
        <p:txBody>
          <a:bodyPr/>
          <a:lstStyle/>
          <a:p>
            <a:pPr rtl="0"/>
            <a:r>
              <a:rPr lang="fr-FR" sz="1600" dirty="0">
                <a:latin typeface="Arial" charset="0"/>
              </a:rPr>
              <a:t>Ports et adresses</a:t>
            </a:r>
            <a:br>
              <a:rPr lang="en-US" dirty="0">
                <a:latin typeface="Arial" charset="0"/>
              </a:rPr>
            </a:br>
            <a:r>
              <a:rPr lang="fr-FR" dirty="0">
                <a:latin typeface="Arial" charset="0"/>
              </a:rPr>
              <a:t>Présentation de l'adressage IP (suite)</a:t>
            </a:r>
          </a:p>
        </p:txBody>
      </p:sp>
      <p:sp>
        <p:nvSpPr>
          <p:cNvPr id="4" name="Content Placeholder 3"/>
          <p:cNvSpPr>
            <a:spLocks noGrp="1"/>
          </p:cNvSpPr>
          <p:nvPr>
            <p:ph idx="1"/>
          </p:nvPr>
        </p:nvSpPr>
        <p:spPr>
          <a:xfrm>
            <a:off x="190699" y="991383"/>
            <a:ext cx="4426643" cy="2483330"/>
          </a:xfrm>
        </p:spPr>
        <p:txBody>
          <a:bodyPr/>
          <a:lstStyle/>
          <a:p>
            <a:pPr rtl="0">
              <a:lnSpc>
                <a:spcPct val="85000"/>
              </a:lnSpc>
              <a:spcBef>
                <a:spcPct val="30000"/>
              </a:spcBef>
              <a:buFont typeface="Arial" panose="020B0604020202020204" pitchFamily="34" charset="0"/>
              <a:buChar char="•"/>
            </a:pPr>
            <a:r>
              <a:rPr lang="fr-FR" sz="1600" dirty="0"/>
              <a:t>Les adresses IPv6 ont une longueur de 128 bits et sont notées sous forme de chaînes de valeurs hexadécimales. Tous les groupes de 4 bits sont représentés par un caractère hexadécimal unique; pour un total de 32 valeurs hexadécimales. Les groupes de quatre chiffres hexadécimaux sont séparés par un deux-points «:». </a:t>
            </a:r>
          </a:p>
          <a:p>
            <a:pPr rtl="0">
              <a:lnSpc>
                <a:spcPct val="85000"/>
              </a:lnSpc>
              <a:spcBef>
                <a:spcPct val="30000"/>
              </a:spcBef>
              <a:buFont typeface="Arial" panose="020B0604020202020204" pitchFamily="34" charset="0"/>
              <a:buChar char="•"/>
            </a:pPr>
            <a:r>
              <a:rPr lang="fr-FR" sz="1600" dirty="0"/>
              <a:t>Les adresses IPv6 ne sont pas sensibles à la casse et peuvent être notées en minuscules ou en majuscules.</a:t>
            </a:r>
          </a:p>
        </p:txBody>
      </p:sp>
      <p:sp>
        <p:nvSpPr>
          <p:cNvPr id="5" name="Rectangle 4">
            <a:extLst>
              <a:ext uri="{FF2B5EF4-FFF2-40B4-BE49-F238E27FC236}">
                <a16:creationId xmlns:a16="http://schemas.microsoft.com/office/drawing/2014/main" id="{9D152806-A70C-3F40-B8E0-3738FD2C1D8A}"/>
              </a:ext>
            </a:extLst>
          </p:cNvPr>
          <p:cNvSpPr/>
          <p:nvPr/>
        </p:nvSpPr>
        <p:spPr>
          <a:xfrm>
            <a:off x="355600" y="3557841"/>
            <a:ext cx="4572000" cy="738664"/>
          </a:xfrm>
          <a:prstGeom prst="rect">
            <a:avLst/>
          </a:prstGeom>
        </p:spPr>
        <p:txBody>
          <a:bodyPr>
            <a:spAutoFit/>
          </a:bodyPr>
          <a:lstStyle/>
          <a:p>
            <a:pPr rtl="0"/>
            <a:r>
              <a:rPr lang="fr-FR" sz="1400" b="1" dirty="0">
                <a:solidFill>
                  <a:srgbClr val="000000"/>
                </a:solidFill>
                <a:latin typeface="CiscoSans"/>
              </a:rPr>
              <a:t>Remarque</a:t>
            </a:r>
            <a:r>
              <a:rPr lang="fr-FR" sz="1400" dirty="0">
                <a:solidFill>
                  <a:srgbClr val="000000"/>
                </a:solidFill>
                <a:latin typeface="CiscoSans"/>
              </a:rPr>
              <a:t>: dans ce cours, «IP» fait référence aux protocoles IPv4 et IPv6. L'IPv6 est la version la plus récente de l'IP et remplace l'IPv4, plus courant.</a:t>
            </a:r>
          </a:p>
        </p:txBody>
      </p:sp>
      <p:pic>
        <p:nvPicPr>
          <p:cNvPr id="3" name="Picture 2">
            <a:extLst>
              <a:ext uri="{FF2B5EF4-FFF2-40B4-BE49-F238E27FC236}">
                <a16:creationId xmlns:a16="http://schemas.microsoft.com/office/drawing/2014/main" id="{0D6AA326-B67D-1641-A8A7-873233FFDF3A}"/>
              </a:ext>
            </a:extLst>
          </p:cNvPr>
          <p:cNvPicPr>
            <a:picLocks noChangeAspect="1"/>
          </p:cNvPicPr>
          <p:nvPr/>
        </p:nvPicPr>
        <p:blipFill>
          <a:blip r:embed="rId4"/>
          <a:stretch>
            <a:fillRect/>
          </a:stretch>
        </p:blipFill>
        <p:spPr>
          <a:xfrm>
            <a:off x="5078730" y="1108782"/>
            <a:ext cx="3562384" cy="2992932"/>
          </a:xfrm>
          <a:prstGeom prst="rect">
            <a:avLst/>
          </a:prstGeom>
        </p:spPr>
      </p:pic>
    </p:spTree>
    <p:custDataLst>
      <p:tags r:id="rId1"/>
    </p:custDataLst>
    <p:extLst>
      <p:ext uri="{BB962C8B-B14F-4D97-AF65-F5344CB8AC3E}">
        <p14:creationId xmlns:p14="http://schemas.microsoft.com/office/powerpoint/2010/main" val="1088856760"/>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98242" y="41393"/>
            <a:ext cx="9144000" cy="757551"/>
          </a:xfrm>
        </p:spPr>
        <p:txBody>
          <a:bodyPr/>
          <a:lstStyle/>
          <a:p>
            <a:pPr rtl="0"/>
            <a:r>
              <a:rPr lang="fr-FR" sz="1600" dirty="0">
                <a:latin typeface="Arial" charset="0"/>
              </a:rPr>
              <a:t>Ports et adresses</a:t>
            </a:r>
            <a:br>
              <a:rPr lang="en-US" dirty="0">
                <a:latin typeface="Arial" charset="0"/>
              </a:rPr>
            </a:br>
            <a:r>
              <a:rPr lang="fr-FR" dirty="0">
                <a:latin typeface="Arial" charset="0"/>
              </a:rPr>
              <a:t>Interfaces et ports</a:t>
            </a:r>
          </a:p>
        </p:txBody>
      </p:sp>
      <p:sp>
        <p:nvSpPr>
          <p:cNvPr id="4" name="Content Placeholder 3"/>
          <p:cNvSpPr>
            <a:spLocks noGrp="1"/>
          </p:cNvSpPr>
          <p:nvPr>
            <p:ph idx="1"/>
          </p:nvPr>
        </p:nvSpPr>
        <p:spPr>
          <a:xfrm>
            <a:off x="145356" y="957641"/>
            <a:ext cx="5056659" cy="3833512"/>
          </a:xfrm>
        </p:spPr>
        <p:txBody>
          <a:bodyPr/>
          <a:lstStyle/>
          <a:p>
            <a:pPr rtl="0">
              <a:lnSpc>
                <a:spcPct val="85000"/>
              </a:lnSpc>
              <a:spcBef>
                <a:spcPct val="30000"/>
              </a:spcBef>
              <a:buFont typeface="Arial" panose="020B0604020202020204" pitchFamily="34" charset="0"/>
              <a:buChar char="•"/>
            </a:pPr>
            <a:r>
              <a:rPr lang="fr-FR" sz="1400" dirty="0"/>
              <a:t>Les communications réseau dépendent des interfaces des périphériques utilisateur, des interfaces des périphériques réseau et des câbles de connexion.</a:t>
            </a:r>
          </a:p>
          <a:p>
            <a:pPr rtl="0">
              <a:lnSpc>
                <a:spcPct val="85000"/>
              </a:lnSpc>
              <a:spcBef>
                <a:spcPct val="30000"/>
              </a:spcBef>
              <a:buFont typeface="Arial" panose="020B0604020202020204" pitchFamily="34" charset="0"/>
              <a:buChar char="•"/>
            </a:pPr>
            <a:r>
              <a:rPr lang="fr-FR" sz="1400" dirty="0"/>
              <a:t>Ces supports réseau incluent les câbles en cuivre à paires torsadées, les câbles à fibres optiques, les câbles coaxiaux ou la technologie sans fil.</a:t>
            </a:r>
          </a:p>
          <a:p>
            <a:pPr rtl="0">
              <a:buFont typeface="Arial" panose="020B0604020202020204" pitchFamily="34" charset="0"/>
              <a:buChar char="•"/>
            </a:pPr>
            <a:r>
              <a:rPr lang="fr-FR" sz="1400" dirty="0"/>
              <a:t>Les différents types de supports réseau possèdent divers avantages et fonctionnalités. Les différences entre les types de supports de transmission incluent, entre autres:</a:t>
            </a:r>
          </a:p>
          <a:p>
            <a:pPr lvl="3" rtl="0">
              <a:spcAft>
                <a:spcPts val="100"/>
              </a:spcAft>
            </a:pPr>
            <a:r>
              <a:rPr lang="fr-FR" sz="1400" dirty="0"/>
              <a:t>la distance sur laquelle les supports peuvent transporter correctement un signal;</a:t>
            </a:r>
          </a:p>
          <a:p>
            <a:pPr lvl="3" rtl="0">
              <a:spcAft>
                <a:spcPts val="100"/>
              </a:spcAft>
            </a:pPr>
            <a:r>
              <a:rPr lang="fr-FR" sz="1400" dirty="0"/>
              <a:t>l'environnement dans lequel les supports doivent être installés;</a:t>
            </a:r>
          </a:p>
          <a:p>
            <a:pPr lvl="3" rtl="0">
              <a:spcAft>
                <a:spcPts val="100"/>
              </a:spcAft>
            </a:pPr>
            <a:r>
              <a:rPr lang="fr-FR" sz="1400" dirty="0"/>
              <a:t>la quantité de données et le débit de la transmission;</a:t>
            </a:r>
          </a:p>
          <a:p>
            <a:pPr lvl="3" rtl="0">
              <a:spcAft>
                <a:spcPts val="100"/>
              </a:spcAft>
            </a:pPr>
            <a:r>
              <a:rPr lang="fr-FR" sz="1400" dirty="0"/>
              <a:t>le coût des supports et de l'installation.</a:t>
            </a:r>
          </a:p>
          <a:p>
            <a:endParaRPr lang="en-US" sz="1400" dirty="0"/>
          </a:p>
          <a:p>
            <a:pPr marL="0" indent="0">
              <a:lnSpc>
                <a:spcPct val="85000"/>
              </a:lnSpc>
              <a:spcBef>
                <a:spcPct val="30000"/>
              </a:spcBef>
              <a:buNone/>
            </a:pPr>
            <a:endParaRPr lang="en-US" sz="1400" dirty="0"/>
          </a:p>
        </p:txBody>
      </p:sp>
      <p:pic>
        <p:nvPicPr>
          <p:cNvPr id="2" name="Picture 1">
            <a:extLst>
              <a:ext uri="{FF2B5EF4-FFF2-40B4-BE49-F238E27FC236}">
                <a16:creationId xmlns:a16="http://schemas.microsoft.com/office/drawing/2014/main" id="{2D3B82CF-0ABB-FE4B-81D3-C0C9C57EFECC}"/>
              </a:ext>
            </a:extLst>
          </p:cNvPr>
          <p:cNvPicPr>
            <a:picLocks noChangeAspect="1"/>
          </p:cNvPicPr>
          <p:nvPr/>
        </p:nvPicPr>
        <p:blipFill>
          <a:blip r:embed="rId4"/>
          <a:stretch>
            <a:fillRect/>
          </a:stretch>
        </p:blipFill>
        <p:spPr>
          <a:xfrm>
            <a:off x="5202015" y="579792"/>
            <a:ext cx="3772203" cy="2571488"/>
          </a:xfrm>
          <a:prstGeom prst="rect">
            <a:avLst/>
          </a:prstGeom>
        </p:spPr>
      </p:pic>
    </p:spTree>
    <p:custDataLst>
      <p:tags r:id="rId1"/>
    </p:custDataLst>
    <p:extLst>
      <p:ext uri="{BB962C8B-B14F-4D97-AF65-F5344CB8AC3E}">
        <p14:creationId xmlns:p14="http://schemas.microsoft.com/office/powerpoint/2010/main" val="4117726597"/>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5968" y="1987497"/>
            <a:ext cx="8280314" cy="889000"/>
          </a:xfrm>
        </p:spPr>
        <p:txBody>
          <a:bodyPr/>
          <a:lstStyle/>
          <a:p>
            <a:pPr rtl="0"/>
            <a:r>
              <a:rPr lang="fr-FR" dirty="0">
                <a:solidFill>
                  <a:schemeClr val="accent5">
                    <a:lumMod val="40000"/>
                    <a:lumOff val="60000"/>
                  </a:schemeClr>
                </a:solidFill>
              </a:rPr>
              <a:t>2.7 Configuration de l'adressage IP</a:t>
            </a:r>
          </a:p>
        </p:txBody>
      </p:sp>
    </p:spTree>
    <p:custDataLst>
      <p:tags r:id="rId1"/>
    </p:custDataLst>
    <p:extLst>
      <p:ext uri="{BB962C8B-B14F-4D97-AF65-F5344CB8AC3E}">
        <p14:creationId xmlns:p14="http://schemas.microsoft.com/office/powerpoint/2010/main" val="63100114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rtl="0" eaLnBrk="1" hangingPunct="1"/>
            <a:r>
              <a:rPr lang="fr-FR"/>
              <a:t>Module 2: Activities</a:t>
            </a:r>
          </a:p>
        </p:txBody>
      </p:sp>
      <p:sp>
        <p:nvSpPr>
          <p:cNvPr id="6147" name="Rectangle 34"/>
          <p:cNvSpPr>
            <a:spLocks noGrp="1" noChangeArrowheads="1"/>
          </p:cNvSpPr>
          <p:nvPr>
            <p:ph idx="1"/>
          </p:nvPr>
        </p:nvSpPr>
        <p:spPr>
          <a:xfrm>
            <a:off x="144065" y="798945"/>
            <a:ext cx="8695135" cy="348414"/>
          </a:xfrm>
        </p:spPr>
        <p:txBody>
          <a:bodyPr/>
          <a:lstStyle/>
          <a:p>
            <a:pPr marL="0" indent="0" rtl="0">
              <a:spcBef>
                <a:spcPct val="30000"/>
              </a:spcBef>
              <a:buNone/>
            </a:pPr>
            <a:r>
              <a:rPr lang="fr-FR"/>
              <a:t>What activities are associated with this module?</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04326009"/>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20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200"/>
                        <a:t>Activity Type</a:t>
                      </a:r>
                    </a:p>
                  </a:txBody>
                  <a:tcPr marL="68580" marR="68580" marT="34290" marB="34290" anchor="ctr"/>
                </a:tc>
                <a:tc>
                  <a:txBody>
                    <a:bodyPr/>
                    <a:lstStyle/>
                    <a:p>
                      <a:pPr rtl="0"/>
                      <a:r>
                        <a:rPr lang="fr-FR" sz="1200"/>
                        <a:t>Activity Name</a:t>
                      </a:r>
                    </a:p>
                  </a:txBody>
                  <a:tcPr marL="68580" marR="68580" marT="34290" marB="34290" anchor="ctr"/>
                </a:tc>
                <a:tc>
                  <a:txBody>
                    <a:bodyPr/>
                    <a:lstStyle/>
                    <a:p>
                      <a:pPr rtl="0"/>
                      <a:r>
                        <a:rPr lang="fr-FR" sz="120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rtl="0"/>
                      <a:r>
                        <a:rPr lang="fr-FR" sz="1100"/>
                        <a:t>2.1.6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t>Check Your Understanding</a:t>
                      </a:r>
                    </a:p>
                  </a:txBody>
                  <a:tcPr marL="68580" marR="68580" marT="34290" marB="34290" anchor="ctr"/>
                </a:tc>
                <a:tc>
                  <a:txBody>
                    <a:bodyPr/>
                    <a:lstStyle/>
                    <a:p>
                      <a:pPr rtl="0"/>
                      <a:r>
                        <a:rPr lang="fr-FR" sz="1100"/>
                        <a:t>Cisco IOS Access</a:t>
                      </a:r>
                    </a:p>
                  </a:txBody>
                  <a:tcPr marL="68580" marR="68580" marT="34290" marB="34290" anchor="ctr"/>
                </a:tc>
                <a:tc>
                  <a:txBody>
                    <a:bodyPr/>
                    <a:lstStyle/>
                    <a:p>
                      <a:pPr rtl="0"/>
                      <a:r>
                        <a:rPr lang="fr-FR" sz="1100"/>
                        <a:t>Recommended</a:t>
                      </a:r>
                    </a:p>
                  </a:txBody>
                  <a:tcPr marL="68580" marR="68580" marT="34290" marB="34290" anchor="ctr"/>
                </a:tc>
                <a:extLst>
                  <a:ext uri="{0D108BD9-81ED-4DB2-BD59-A6C34878D82A}">
                    <a16:rowId xmlns:a16="http://schemas.microsoft.com/office/drawing/2014/main" val="10001"/>
                  </a:ext>
                </a:extLst>
              </a:tr>
              <a:tr h="350784">
                <a:tc>
                  <a:txBody>
                    <a:bodyPr/>
                    <a:lstStyle/>
                    <a:p>
                      <a:pPr algn="ctr" rtl="0"/>
                      <a:r>
                        <a:rPr lang="fr-FR" sz="1100"/>
                        <a:t>2.2.3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t>Video</a:t>
                      </a:r>
                    </a:p>
                  </a:txBody>
                  <a:tcPr marL="68580" marR="68580" marT="34290" marB="34290" anchor="ctr"/>
                </a:tc>
                <a:tc>
                  <a:txBody>
                    <a:bodyPr/>
                    <a:lstStyle/>
                    <a:p>
                      <a:pPr rtl="0"/>
                      <a:r>
                        <a:rPr lang="fr-FR" sz="1100"/>
                        <a:t>IOS CLI Primary Command Modes</a:t>
                      </a:r>
                    </a:p>
                  </a:txBody>
                  <a:tcPr marL="68580" marR="68580" marT="34290" marB="34290" anchor="ctr"/>
                </a:tc>
                <a:tc>
                  <a:txBody>
                    <a:bodyPr/>
                    <a:lstStyle/>
                    <a:p>
                      <a:pPr rtl="0"/>
                      <a:r>
                        <a:rPr lang="fr-FR" sz="1100"/>
                        <a:t>Recommended</a:t>
                      </a:r>
                    </a:p>
                  </a:txBody>
                  <a:tcPr marL="68580" marR="68580" marT="34290" marB="34290" anchor="ctr"/>
                </a:tc>
                <a:extLst>
                  <a:ext uri="{0D108BD9-81ED-4DB2-BD59-A6C34878D82A}">
                    <a16:rowId xmlns:a16="http://schemas.microsoft.com/office/drawing/2014/main" val="10006"/>
                  </a:ext>
                </a:extLst>
              </a:tr>
              <a:tr h="350784">
                <a:tc>
                  <a:txBody>
                    <a:bodyPr/>
                    <a:lstStyle/>
                    <a:p>
                      <a:pPr algn="ctr" rtl="0"/>
                      <a:r>
                        <a:rPr lang="fr-FR" sz="1100"/>
                        <a:t>2.2.5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Navigate Between IOS Modes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10008"/>
                  </a:ext>
                </a:extLst>
              </a:tr>
              <a:tr h="350784">
                <a:tc>
                  <a:txBody>
                    <a:bodyPr/>
                    <a:lstStyle/>
                    <a:p>
                      <a:pPr algn="ctr" rtl="0"/>
                      <a:r>
                        <a:rPr lang="fr-FR" sz="1100"/>
                        <a:t>2.2.7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Syntax Checker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Navigate Between IOS Modes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2582900979"/>
                  </a:ext>
                </a:extLst>
              </a:tr>
              <a:tr h="350784">
                <a:tc>
                  <a:txBody>
                    <a:bodyPr/>
                    <a:lstStyle/>
                    <a:p>
                      <a:pPr algn="ctr" rtl="0"/>
                      <a:r>
                        <a:rPr lang="fr-FR" sz="1100"/>
                        <a:t>2.2.8</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IOS Navigation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3522544737"/>
                  </a:ext>
                </a:extLst>
              </a:tr>
              <a:tr h="350784">
                <a:tc>
                  <a:txBody>
                    <a:bodyPr/>
                    <a:lstStyle/>
                    <a:p>
                      <a:pPr algn="ctr" rtl="0"/>
                      <a:r>
                        <a:rPr lang="fr-FR" sz="1100"/>
                        <a:t>2.3.4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Context Sensitive Help and Command Syntax Check</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3001172460"/>
                  </a:ext>
                </a:extLst>
              </a:tr>
              <a:tr h="350784">
                <a:tc>
                  <a:txBody>
                    <a:bodyPr/>
                    <a:lstStyle/>
                    <a:p>
                      <a:pPr algn="ctr" rtl="0"/>
                      <a:r>
                        <a:rPr lang="fr-FR" sz="1100"/>
                        <a:t>2.3.6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Hot Keys and Shortcuts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322206681"/>
                  </a:ext>
                </a:extLst>
              </a:tr>
              <a:tr h="350784">
                <a:tc>
                  <a:txBody>
                    <a:bodyPr/>
                    <a:lstStyle/>
                    <a:p>
                      <a:pPr algn="ctr" rtl="0"/>
                      <a:r>
                        <a:rPr lang="fr-FR" sz="1100"/>
                        <a:t>2.3.7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Navigate the IOS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3406068602"/>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90685" y="136095"/>
            <a:ext cx="9144000" cy="757551"/>
          </a:xfrm>
        </p:spPr>
        <p:txBody>
          <a:bodyPr/>
          <a:lstStyle/>
          <a:p>
            <a:pPr rtl="0"/>
            <a:r>
              <a:rPr lang="fr-FR" sz="1600" dirty="0">
                <a:latin typeface="Arial" charset="0"/>
              </a:rPr>
              <a:t>Configuration de l'adressage IP</a:t>
            </a:r>
            <a:br>
              <a:rPr lang="en-US" dirty="0">
                <a:latin typeface="Arial" charset="0"/>
              </a:rPr>
            </a:br>
            <a:r>
              <a:rPr lang="fr-FR" dirty="0">
                <a:latin typeface="Arial" charset="0"/>
              </a:rPr>
              <a:t>Configuration manuelle des adresses IP pour les périphériques finaux</a:t>
            </a:r>
          </a:p>
        </p:txBody>
      </p:sp>
      <p:sp>
        <p:nvSpPr>
          <p:cNvPr id="4" name="Content Placeholder 3"/>
          <p:cNvSpPr>
            <a:spLocks noGrp="1"/>
          </p:cNvSpPr>
          <p:nvPr>
            <p:ph idx="1"/>
          </p:nvPr>
        </p:nvSpPr>
        <p:spPr>
          <a:xfrm>
            <a:off x="145357" y="938988"/>
            <a:ext cx="5066723" cy="3511092"/>
          </a:xfrm>
        </p:spPr>
        <p:txBody>
          <a:bodyPr/>
          <a:lstStyle/>
          <a:p>
            <a:pPr rtl="0">
              <a:lnSpc>
                <a:spcPct val="85000"/>
              </a:lnSpc>
              <a:spcBef>
                <a:spcPct val="30000"/>
              </a:spcBef>
              <a:buFont typeface="Arial" panose="020B0604020202020204" pitchFamily="34" charset="0"/>
              <a:buChar char="•"/>
            </a:pPr>
            <a:r>
              <a:rPr lang="fr-FR" dirty="0"/>
              <a:t>Les périphériques terminaux sur le réseau ont besoin d'une adresse IP afin de communiquer avec d'autres périphériques sur le réseau. </a:t>
            </a:r>
          </a:p>
          <a:p>
            <a:pPr rtl="0">
              <a:lnSpc>
                <a:spcPct val="85000"/>
              </a:lnSpc>
              <a:spcBef>
                <a:spcPct val="30000"/>
              </a:spcBef>
              <a:buFont typeface="Arial" panose="020B0604020202020204" pitchFamily="34" charset="0"/>
              <a:buChar char="•"/>
            </a:pPr>
            <a:r>
              <a:rPr lang="fr-FR" dirty="0"/>
              <a:t>Les informations d'adresse IPv4 peuvent être entrées manuellement sur les périphériques finaux, ou attribuées automatiquement à l'aide du protocole DHCP (</a:t>
            </a:r>
            <a:r>
              <a:rPr lang="fr-FR" dirty="0" err="1"/>
              <a:t>Dynamic</a:t>
            </a:r>
            <a:r>
              <a:rPr lang="fr-FR" dirty="0"/>
              <a:t> Host Configuration Protocol).</a:t>
            </a:r>
          </a:p>
          <a:p>
            <a:pPr lvl="1" rtl="0">
              <a:lnSpc>
                <a:spcPct val="85000"/>
              </a:lnSpc>
              <a:spcBef>
                <a:spcPct val="30000"/>
              </a:spcBef>
            </a:pPr>
            <a:r>
              <a:rPr lang="fr-FR" dirty="0"/>
              <a:t>Pour configurer manuellement une adresse IPv4 sur un hôte Windows, ouvrez </a:t>
            </a:r>
            <a:r>
              <a:rPr lang="fr-FR" b="1" dirty="0"/>
              <a:t>Panneau de configuration &gt; Centre Réseau et partage &gt; Modifier les paramètres de la carte</a:t>
            </a:r>
            <a:r>
              <a:rPr lang="fr-FR" dirty="0"/>
              <a:t> et choisissez la carte Cliquez ensuite avec le bouton droit et sélectionnez </a:t>
            </a:r>
            <a:r>
              <a:rPr lang="fr-FR" b="1" dirty="0"/>
              <a:t>Propriétés</a:t>
            </a:r>
            <a:r>
              <a:rPr lang="fr-FR" dirty="0"/>
              <a:t> pour afficher </a:t>
            </a:r>
            <a:r>
              <a:rPr lang="fr-FR" b="1" dirty="0"/>
              <a:t>Les Propriétés de connexion au réseau local</a:t>
            </a:r>
            <a:r>
              <a:rPr lang="fr-FR" dirty="0"/>
              <a:t>.</a:t>
            </a:r>
          </a:p>
          <a:p>
            <a:pPr lvl="1" rtl="0">
              <a:lnSpc>
                <a:spcPct val="85000"/>
              </a:lnSpc>
              <a:spcBef>
                <a:spcPct val="30000"/>
              </a:spcBef>
            </a:pPr>
            <a:r>
              <a:rPr lang="fr-FR" dirty="0"/>
              <a:t>Cliquez sur </a:t>
            </a:r>
            <a:r>
              <a:rPr lang="fr-FR" b="1" dirty="0"/>
              <a:t>Propriétés</a:t>
            </a:r>
            <a:r>
              <a:rPr lang="fr-FR" dirty="0"/>
              <a:t> pour ouvrir la fenêtre des propriétés du </a:t>
            </a:r>
            <a:r>
              <a:rPr lang="fr-FR" b="1" dirty="0"/>
              <a:t>Propriétés du Protocole Internet version (TCP/IPv4)</a:t>
            </a:r>
            <a:r>
              <a:rPr lang="fr-FR" dirty="0"/>
              <a:t> . Puis configurez les informations de l'adresse IPv4 et du masque de sous-réseau, ainsi que la passerelle par défaut.</a:t>
            </a:r>
          </a:p>
          <a:p>
            <a:pPr>
              <a:lnSpc>
                <a:spcPct val="85000"/>
              </a:lnSpc>
              <a:spcBef>
                <a:spcPct val="30000"/>
              </a:spcBef>
            </a:pPr>
            <a:endParaRPr lang="en-US" dirty="0"/>
          </a:p>
        </p:txBody>
      </p:sp>
      <p:sp>
        <p:nvSpPr>
          <p:cNvPr id="5" name="Rectangle 4">
            <a:extLst>
              <a:ext uri="{FF2B5EF4-FFF2-40B4-BE49-F238E27FC236}">
                <a16:creationId xmlns:a16="http://schemas.microsoft.com/office/drawing/2014/main" id="{C9FFDA38-6FB0-934C-B537-1EABA2C6C6FB}"/>
              </a:ext>
            </a:extLst>
          </p:cNvPr>
          <p:cNvSpPr/>
          <p:nvPr/>
        </p:nvSpPr>
        <p:spPr>
          <a:xfrm>
            <a:off x="5521613" y="3949232"/>
            <a:ext cx="3160453" cy="523220"/>
          </a:xfrm>
          <a:prstGeom prst="rect">
            <a:avLst/>
          </a:prstGeom>
        </p:spPr>
        <p:txBody>
          <a:bodyPr wrap="square">
            <a:spAutoFit/>
          </a:bodyPr>
          <a:lstStyle/>
          <a:p>
            <a:pPr rtl="0"/>
            <a:r>
              <a:rPr lang="fr-FR" sz="1400" b="1">
                <a:solidFill>
                  <a:srgbClr val="000000"/>
                </a:solidFill>
                <a:latin typeface="CiscoSans"/>
              </a:rPr>
              <a:t>Remarque</a:t>
            </a:r>
            <a:r>
              <a:rPr lang="fr-FR" sz="1400">
                <a:solidFill>
                  <a:srgbClr val="000000"/>
                </a:solidFill>
                <a:latin typeface="CiscoSans"/>
              </a:rPr>
              <a:t> : les options d'adressage et de configuration IPv6 sont similaires à IPv4. </a:t>
            </a:r>
          </a:p>
        </p:txBody>
      </p:sp>
      <p:pic>
        <p:nvPicPr>
          <p:cNvPr id="3" name="Picture 2">
            <a:extLst>
              <a:ext uri="{FF2B5EF4-FFF2-40B4-BE49-F238E27FC236}">
                <a16:creationId xmlns:a16="http://schemas.microsoft.com/office/drawing/2014/main" id="{BD9BBFFA-CC3E-764D-A8A3-A26771642E58}"/>
              </a:ext>
            </a:extLst>
          </p:cNvPr>
          <p:cNvPicPr>
            <a:picLocks noChangeAspect="1"/>
          </p:cNvPicPr>
          <p:nvPr/>
        </p:nvPicPr>
        <p:blipFill>
          <a:blip r:embed="rId4"/>
          <a:stretch>
            <a:fillRect/>
          </a:stretch>
        </p:blipFill>
        <p:spPr>
          <a:xfrm>
            <a:off x="5838190" y="938988"/>
            <a:ext cx="2527300" cy="2870200"/>
          </a:xfrm>
          <a:prstGeom prst="rect">
            <a:avLst/>
          </a:prstGeom>
        </p:spPr>
      </p:pic>
    </p:spTree>
    <p:custDataLst>
      <p:tags r:id="rId1"/>
    </p:custDataLst>
    <p:extLst>
      <p:ext uri="{BB962C8B-B14F-4D97-AF65-F5344CB8AC3E}">
        <p14:creationId xmlns:p14="http://schemas.microsoft.com/office/powerpoint/2010/main" val="3036346141"/>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68015" y="241893"/>
            <a:ext cx="9144000" cy="757551"/>
          </a:xfrm>
        </p:spPr>
        <p:txBody>
          <a:bodyPr/>
          <a:lstStyle/>
          <a:p>
            <a:pPr rtl="0"/>
            <a:r>
              <a:rPr lang="fr-FR" sz="1600" dirty="0">
                <a:latin typeface="Arial" charset="0"/>
              </a:rPr>
              <a:t>Configuration de l'adressage IP </a:t>
            </a:r>
            <a:br>
              <a:rPr lang="en-US" sz="1400" dirty="0">
                <a:latin typeface="Arial" charset="0"/>
              </a:rPr>
            </a:br>
            <a:r>
              <a:rPr lang="fr-FR" dirty="0">
                <a:latin typeface="Arial" charset="0"/>
              </a:rPr>
              <a:t>Configuration automatique des adresses IP des périphériques finaux</a:t>
            </a:r>
          </a:p>
        </p:txBody>
      </p:sp>
      <p:sp>
        <p:nvSpPr>
          <p:cNvPr id="4" name="Content Placeholder 3"/>
          <p:cNvSpPr>
            <a:spLocks noGrp="1"/>
          </p:cNvSpPr>
          <p:nvPr>
            <p:ph idx="1"/>
          </p:nvPr>
        </p:nvSpPr>
        <p:spPr>
          <a:xfrm>
            <a:off x="145357" y="1158142"/>
            <a:ext cx="5643324" cy="3663492"/>
          </a:xfrm>
        </p:spPr>
        <p:txBody>
          <a:bodyPr/>
          <a:lstStyle/>
          <a:p>
            <a:pPr rtl="0">
              <a:lnSpc>
                <a:spcPct val="85000"/>
              </a:lnSpc>
              <a:spcBef>
                <a:spcPct val="30000"/>
              </a:spcBef>
              <a:buFont typeface="Arial" panose="020B0604020202020204" pitchFamily="34" charset="0"/>
              <a:buChar char="•"/>
            </a:pPr>
            <a:r>
              <a:rPr lang="fr-FR" sz="1600" dirty="0"/>
              <a:t>Le protocole DHCP assure la configuration automatique des adresses IPv4 pour chaque appareil final utilisant DHCP.</a:t>
            </a:r>
          </a:p>
          <a:p>
            <a:pPr rtl="0">
              <a:lnSpc>
                <a:spcPct val="85000"/>
              </a:lnSpc>
              <a:spcBef>
                <a:spcPct val="30000"/>
              </a:spcBef>
              <a:buFont typeface="Arial" panose="020B0604020202020204" pitchFamily="34" charset="0"/>
              <a:buChar char="•"/>
            </a:pPr>
            <a:r>
              <a:rPr lang="fr-FR" sz="1600" dirty="0"/>
              <a:t>Généralement, les périphériques finaux utilisent par défaut le protocole DHCP pour la configuration automatique des adresses IPv4.</a:t>
            </a:r>
          </a:p>
          <a:p>
            <a:pPr lvl="1" rtl="0">
              <a:lnSpc>
                <a:spcPct val="85000"/>
              </a:lnSpc>
              <a:spcBef>
                <a:spcPct val="30000"/>
              </a:spcBef>
            </a:pPr>
            <a:r>
              <a:rPr lang="fr-FR" dirty="0"/>
              <a:t>Pour configurer manuellement une adresse IPv4 sur un hôte Windows, ouvrez </a:t>
            </a:r>
            <a:r>
              <a:rPr lang="fr-FR" b="1" dirty="0"/>
              <a:t>Panneau de configuration &gt; Centre Réseau et partage &gt; Modifier les paramètres de la carte</a:t>
            </a:r>
            <a:r>
              <a:rPr lang="fr-FR" dirty="0"/>
              <a:t> et choisissez la carte Cliquez ensuite avec le bouton droit et sélectionnez </a:t>
            </a:r>
            <a:r>
              <a:rPr lang="fr-FR" b="1" dirty="0"/>
              <a:t>Propriétés</a:t>
            </a:r>
            <a:r>
              <a:rPr lang="fr-FR" dirty="0"/>
              <a:t> pour afficher </a:t>
            </a:r>
            <a:r>
              <a:rPr lang="fr-FR" b="1" dirty="0"/>
              <a:t>Les Propriétés de connexion au réseau local</a:t>
            </a:r>
            <a:r>
              <a:rPr lang="fr-FR" dirty="0"/>
              <a:t>.</a:t>
            </a:r>
          </a:p>
          <a:p>
            <a:pPr lvl="1" rtl="0">
              <a:lnSpc>
                <a:spcPct val="85000"/>
              </a:lnSpc>
              <a:spcBef>
                <a:spcPct val="30000"/>
              </a:spcBef>
            </a:pPr>
            <a:r>
              <a:rPr lang="fr-FR" dirty="0"/>
              <a:t>Cliquez sur </a:t>
            </a:r>
            <a:r>
              <a:rPr lang="fr-FR" b="1" dirty="0"/>
              <a:t>Propriétés</a:t>
            </a:r>
            <a:r>
              <a:rPr lang="fr-FR" dirty="0"/>
              <a:t> pour ouvrir la fenêtre </a:t>
            </a:r>
            <a:r>
              <a:rPr lang="fr-FR" b="1" dirty="0"/>
              <a:t>Propriétés du Protocole Internet version (TCP/)</a:t>
            </a:r>
            <a:r>
              <a:rPr lang="fr-FR" dirty="0"/>
              <a:t> ,puis Sélectionnez </a:t>
            </a:r>
            <a:r>
              <a:rPr lang="fr-FR" b="1" dirty="0"/>
              <a:t>Obtenir une adresse IP automatiquement</a:t>
            </a:r>
            <a:r>
              <a:rPr lang="fr-FR" dirty="0"/>
              <a:t> et </a:t>
            </a:r>
            <a:r>
              <a:rPr lang="fr-FR" b="1" dirty="0"/>
              <a:t>Obtenir les adresses des serveurs DNS automatiquement</a:t>
            </a:r>
            <a:r>
              <a:rPr lang="fr-FR" dirty="0"/>
              <a:t>.</a:t>
            </a:r>
          </a:p>
          <a:p>
            <a:pPr>
              <a:lnSpc>
                <a:spcPct val="85000"/>
              </a:lnSpc>
              <a:spcBef>
                <a:spcPct val="30000"/>
              </a:spcBef>
            </a:pPr>
            <a:endParaRPr lang="en-US" dirty="0"/>
          </a:p>
        </p:txBody>
      </p:sp>
      <p:sp>
        <p:nvSpPr>
          <p:cNvPr id="3" name="Rectangle 2">
            <a:extLst>
              <a:ext uri="{FF2B5EF4-FFF2-40B4-BE49-F238E27FC236}">
                <a16:creationId xmlns:a16="http://schemas.microsoft.com/office/drawing/2014/main" id="{807D8786-A352-1549-ACB6-B3928D449601}"/>
              </a:ext>
            </a:extLst>
          </p:cNvPr>
          <p:cNvSpPr/>
          <p:nvPr/>
        </p:nvSpPr>
        <p:spPr>
          <a:xfrm>
            <a:off x="5894479" y="3700322"/>
            <a:ext cx="3249521" cy="954107"/>
          </a:xfrm>
          <a:prstGeom prst="rect">
            <a:avLst/>
          </a:prstGeom>
        </p:spPr>
        <p:txBody>
          <a:bodyPr wrap="square">
            <a:spAutoFit/>
          </a:bodyPr>
          <a:lstStyle/>
          <a:p>
            <a:pPr rtl="0"/>
            <a:r>
              <a:rPr lang="fr-FR" sz="1400" b="1" dirty="0">
                <a:solidFill>
                  <a:srgbClr val="000000"/>
                </a:solidFill>
                <a:latin typeface="CiscoSans"/>
              </a:rPr>
              <a:t>Remarque</a:t>
            </a:r>
            <a:r>
              <a:rPr lang="fr-FR" sz="1400" dirty="0">
                <a:solidFill>
                  <a:srgbClr val="000000"/>
                </a:solidFill>
                <a:latin typeface="CiscoSans"/>
              </a:rPr>
              <a:t> : IPv6 utilise DHCPv6 et SLAAC (</a:t>
            </a:r>
            <a:r>
              <a:rPr lang="fr-FR" sz="1400" dirty="0" err="1">
                <a:solidFill>
                  <a:srgbClr val="000000"/>
                </a:solidFill>
                <a:latin typeface="CiscoSans"/>
              </a:rPr>
              <a:t>Autoconfiguration</a:t>
            </a:r>
            <a:r>
              <a:rPr lang="fr-FR" sz="1400" dirty="0">
                <a:solidFill>
                  <a:srgbClr val="000000"/>
                </a:solidFill>
                <a:latin typeface="CiscoSans"/>
              </a:rPr>
              <a:t> d'adresses sans état) pour l'allocation dynamique d'adresses. </a:t>
            </a:r>
          </a:p>
        </p:txBody>
      </p:sp>
      <p:pic>
        <p:nvPicPr>
          <p:cNvPr id="2" name="Picture 1">
            <a:extLst>
              <a:ext uri="{FF2B5EF4-FFF2-40B4-BE49-F238E27FC236}">
                <a16:creationId xmlns:a16="http://schemas.microsoft.com/office/drawing/2014/main" id="{C64E9A44-0E92-5E48-9CDF-6DB173E876A5}"/>
              </a:ext>
            </a:extLst>
          </p:cNvPr>
          <p:cNvPicPr>
            <a:picLocks noChangeAspect="1"/>
          </p:cNvPicPr>
          <p:nvPr/>
        </p:nvPicPr>
        <p:blipFill>
          <a:blip r:embed="rId4"/>
          <a:stretch>
            <a:fillRect/>
          </a:stretch>
        </p:blipFill>
        <p:spPr>
          <a:xfrm>
            <a:off x="6412937" y="938987"/>
            <a:ext cx="2222140" cy="2522129"/>
          </a:xfrm>
          <a:prstGeom prst="rect">
            <a:avLst/>
          </a:prstGeom>
        </p:spPr>
      </p:pic>
    </p:spTree>
    <p:custDataLst>
      <p:tags r:id="rId1"/>
    </p:custDataLst>
    <p:extLst>
      <p:ext uri="{BB962C8B-B14F-4D97-AF65-F5344CB8AC3E}">
        <p14:creationId xmlns:p14="http://schemas.microsoft.com/office/powerpoint/2010/main" val="3436015740"/>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60457" y="215205"/>
            <a:ext cx="9144000" cy="757551"/>
          </a:xfrm>
        </p:spPr>
        <p:txBody>
          <a:bodyPr/>
          <a:lstStyle/>
          <a:p>
            <a:pPr rtl="0"/>
            <a:r>
              <a:rPr lang="fr-FR" sz="1600" dirty="0">
                <a:latin typeface="Arial" charset="0"/>
              </a:rPr>
              <a:t>Configurez l'adressage IP</a:t>
            </a:r>
            <a:br>
              <a:rPr lang="en-US" dirty="0">
                <a:latin typeface="Arial" charset="0"/>
              </a:rPr>
            </a:br>
            <a:r>
              <a:rPr lang="fr-FR" dirty="0">
                <a:latin typeface="Arial" charset="0"/>
              </a:rPr>
              <a:t>Configuration de l'interface de commutateur virtuelle</a:t>
            </a:r>
          </a:p>
        </p:txBody>
      </p:sp>
      <p:sp>
        <p:nvSpPr>
          <p:cNvPr id="4" name="Content Placeholder 3"/>
          <p:cNvSpPr>
            <a:spLocks noGrp="1"/>
          </p:cNvSpPr>
          <p:nvPr>
            <p:ph idx="1"/>
          </p:nvPr>
        </p:nvSpPr>
        <p:spPr>
          <a:xfrm>
            <a:off x="661957" y="1201728"/>
            <a:ext cx="7820083" cy="1763572"/>
          </a:xfrm>
        </p:spPr>
        <p:txBody>
          <a:bodyPr/>
          <a:lstStyle/>
          <a:p>
            <a:pPr marL="0" indent="0" rtl="0">
              <a:lnSpc>
                <a:spcPct val="85000"/>
              </a:lnSpc>
              <a:spcBef>
                <a:spcPct val="30000"/>
              </a:spcBef>
              <a:buNone/>
            </a:pPr>
            <a:r>
              <a:rPr lang="fr-FR" dirty="0"/>
              <a:t>Pour accéder à distance au commutateur, une adresse IP et un masque de sous-réseau doivent être configurés sur l'interface SVI. </a:t>
            </a:r>
          </a:p>
          <a:p>
            <a:pPr marL="0" indent="0" rtl="0">
              <a:lnSpc>
                <a:spcPct val="85000"/>
              </a:lnSpc>
              <a:spcBef>
                <a:spcPct val="30000"/>
              </a:spcBef>
              <a:buNone/>
            </a:pPr>
            <a:r>
              <a:rPr lang="fr-FR" dirty="0"/>
              <a:t>Pour configurer un SVI sur un commutateur:</a:t>
            </a:r>
          </a:p>
          <a:p>
            <a:pPr lvl="1" rtl="0">
              <a:lnSpc>
                <a:spcPct val="85000"/>
              </a:lnSpc>
              <a:spcBef>
                <a:spcPct val="30000"/>
              </a:spcBef>
            </a:pPr>
            <a:r>
              <a:rPr lang="fr-FR" dirty="0"/>
              <a:t>Entrer la commande </a:t>
            </a:r>
            <a:r>
              <a:rPr lang="fr-FR" b="1" dirty="0"/>
              <a:t>interface vlan 1 </a:t>
            </a:r>
            <a:r>
              <a:rPr lang="fr-FR" dirty="0"/>
              <a:t>en mode de configuration globale</a:t>
            </a:r>
          </a:p>
          <a:p>
            <a:pPr lvl="1" rtl="0">
              <a:lnSpc>
                <a:spcPct val="85000"/>
              </a:lnSpc>
              <a:spcBef>
                <a:spcPct val="30000"/>
              </a:spcBef>
            </a:pPr>
            <a:r>
              <a:rPr lang="fr-FR" dirty="0"/>
              <a:t>Attribuez ensuite une </a:t>
            </a:r>
            <a:r>
              <a:rPr lang="fr-FR" b="1" dirty="0"/>
              <a:t>adresse IPv4</a:t>
            </a:r>
            <a:r>
              <a:rPr lang="fr-FR" dirty="0"/>
              <a:t> à l'aide de la commande de configuration d'interface </a:t>
            </a:r>
            <a:r>
              <a:rPr lang="fr-FR" i="1" dirty="0" err="1"/>
              <a:t>ip-address</a:t>
            </a:r>
            <a:r>
              <a:rPr lang="fr-FR" i="1" dirty="0"/>
              <a:t> </a:t>
            </a:r>
            <a:r>
              <a:rPr lang="fr-FR" i="1" dirty="0" err="1"/>
              <a:t>subnet-mask</a:t>
            </a:r>
            <a:r>
              <a:rPr lang="fr-FR" i="1" dirty="0"/>
              <a:t>.</a:t>
            </a:r>
          </a:p>
          <a:p>
            <a:pPr lvl="1" rtl="0">
              <a:lnSpc>
                <a:spcPct val="85000"/>
              </a:lnSpc>
              <a:spcBef>
                <a:spcPct val="30000"/>
              </a:spcBef>
            </a:pPr>
            <a:r>
              <a:rPr lang="fr-FR" dirty="0"/>
              <a:t>Enfin, activez l'interface virtuelle à l'aide de la commande </a:t>
            </a:r>
            <a:r>
              <a:rPr lang="fr-FR" b="1" dirty="0"/>
              <a:t>no </a:t>
            </a:r>
            <a:r>
              <a:rPr lang="fr-FR" b="1" dirty="0" err="1"/>
              <a:t>shutdown</a:t>
            </a:r>
            <a:r>
              <a:rPr lang="fr-FR" dirty="0"/>
              <a:t>. </a:t>
            </a:r>
          </a:p>
          <a:p>
            <a:pPr>
              <a:lnSpc>
                <a:spcPct val="85000"/>
              </a:lnSpc>
              <a:spcBef>
                <a:spcPct val="30000"/>
              </a:spcBef>
            </a:pPr>
            <a:endParaRPr lang="en-US" dirty="0"/>
          </a:p>
        </p:txBody>
      </p:sp>
      <p:pic>
        <p:nvPicPr>
          <p:cNvPr id="2" name="Picture 1">
            <a:extLst>
              <a:ext uri="{FF2B5EF4-FFF2-40B4-BE49-F238E27FC236}">
                <a16:creationId xmlns:a16="http://schemas.microsoft.com/office/drawing/2014/main" id="{FCAFA39A-A4D6-AC42-B002-4D770021DB7D}"/>
              </a:ext>
            </a:extLst>
          </p:cNvPr>
          <p:cNvPicPr>
            <a:picLocks noChangeAspect="1"/>
          </p:cNvPicPr>
          <p:nvPr/>
        </p:nvPicPr>
        <p:blipFill>
          <a:blip r:embed="rId4"/>
          <a:stretch>
            <a:fillRect/>
          </a:stretch>
        </p:blipFill>
        <p:spPr>
          <a:xfrm>
            <a:off x="1865115" y="3399767"/>
            <a:ext cx="5232400" cy="838200"/>
          </a:xfrm>
          <a:prstGeom prst="rect">
            <a:avLst/>
          </a:prstGeom>
        </p:spPr>
      </p:pic>
    </p:spTree>
    <p:custDataLst>
      <p:tags r:id="rId1"/>
    </p:custDataLst>
    <p:extLst>
      <p:ext uri="{BB962C8B-B14F-4D97-AF65-F5344CB8AC3E}">
        <p14:creationId xmlns:p14="http://schemas.microsoft.com/office/powerpoint/2010/main" val="593823951"/>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360697"/>
            <a:ext cx="9144000" cy="592921"/>
          </a:xfrm>
        </p:spPr>
        <p:txBody>
          <a:bodyPr/>
          <a:lstStyle/>
          <a:p>
            <a:pPr rtl="0"/>
            <a:r>
              <a:rPr lang="fr-FR" sz="1600" dirty="0"/>
              <a:t>Configuration de l'adressage IP</a:t>
            </a:r>
            <a:br>
              <a:rPr lang="en-US" altLang="en-US" sz="1600" dirty="0"/>
            </a:br>
            <a:r>
              <a:rPr lang="fr-FR" dirty="0" err="1"/>
              <a:t>Packet</a:t>
            </a:r>
            <a:r>
              <a:rPr lang="fr-FR" dirty="0"/>
              <a:t> Tracer - Mise en œuvre de la connectivité de base</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202553" y="1253476"/>
            <a:ext cx="8649325" cy="3522688"/>
          </a:xfrm>
        </p:spPr>
        <p:txBody>
          <a:bodyPr/>
          <a:lstStyle/>
          <a:p>
            <a:pPr marL="0" indent="0" rtl="0">
              <a:buNone/>
            </a:pPr>
            <a:r>
              <a:rPr lang="fr-FR" dirty="0"/>
              <a:t>Dans le cadre de ce </a:t>
            </a:r>
            <a:r>
              <a:rPr lang="fr-FR" dirty="0" err="1"/>
              <a:t>Packet</a:t>
            </a:r>
            <a:r>
              <a:rPr lang="fr-FR" dirty="0"/>
              <a:t> Tracer, vous ferez ce qui suit : </a:t>
            </a:r>
          </a:p>
          <a:p>
            <a:pPr rtl="0"/>
            <a:r>
              <a:rPr lang="fr-FR" dirty="0"/>
              <a:t>Effectuer une configuration de base sur deux commutateurs</a:t>
            </a:r>
          </a:p>
          <a:p>
            <a:pPr rtl="0"/>
            <a:r>
              <a:rPr lang="fr-FR" dirty="0"/>
              <a:t>Configuration des ordinateurs</a:t>
            </a:r>
          </a:p>
          <a:p>
            <a:pPr rtl="0"/>
            <a:r>
              <a:rPr lang="fr-FR" dirty="0"/>
              <a:t>Configurer l'interface de gestion des commutateurs</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815222214"/>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38960"/>
            <a:ext cx="8231464" cy="878840"/>
          </a:xfrm>
        </p:spPr>
        <p:txBody>
          <a:bodyPr/>
          <a:lstStyle/>
          <a:p>
            <a:pPr rtl="0"/>
            <a:r>
              <a:rPr lang="fr-FR" sz="4000">
                <a:solidFill>
                  <a:schemeClr val="accent5">
                    <a:lumMod val="40000"/>
                    <a:lumOff val="60000"/>
                  </a:schemeClr>
                </a:solidFill>
              </a:rPr>
              <a:t>2.8 Vérification de la connectivité</a:t>
            </a:r>
          </a:p>
        </p:txBody>
      </p:sp>
    </p:spTree>
    <p:custDataLst>
      <p:tags r:id="rId1"/>
    </p:custDataLst>
    <p:extLst>
      <p:ext uri="{BB962C8B-B14F-4D97-AF65-F5344CB8AC3E}">
        <p14:creationId xmlns:p14="http://schemas.microsoft.com/office/powerpoint/2010/main" val="2611923369"/>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90684" y="194443"/>
            <a:ext cx="9144000" cy="592921"/>
          </a:xfrm>
        </p:spPr>
        <p:txBody>
          <a:bodyPr/>
          <a:lstStyle/>
          <a:p>
            <a:pPr rtl="0"/>
            <a:r>
              <a:rPr lang="fr-FR" sz="1600" dirty="0"/>
              <a:t>Vérification de la connectivité</a:t>
            </a:r>
            <a:br>
              <a:rPr lang="en-US" altLang="en-US" dirty="0"/>
            </a:br>
            <a:r>
              <a:rPr lang="fr-FR" dirty="0"/>
              <a:t>Vidéo - Tester l'attribution de l'interface</a:t>
            </a:r>
          </a:p>
        </p:txBody>
      </p:sp>
      <p:sp>
        <p:nvSpPr>
          <p:cNvPr id="5" name="Rectangle 6">
            <a:extLst>
              <a:ext uri="{FF2B5EF4-FFF2-40B4-BE49-F238E27FC236}">
                <a16:creationId xmlns:a16="http://schemas.microsoft.com/office/drawing/2014/main" id="{2DFE6A00-3F69-8844-854B-25DE4C1FA263}"/>
              </a:ext>
            </a:extLst>
          </p:cNvPr>
          <p:cNvSpPr>
            <a:spLocks noGrp="1" noChangeArrowheads="1"/>
          </p:cNvSpPr>
          <p:nvPr>
            <p:ph idx="1"/>
          </p:nvPr>
        </p:nvSpPr>
        <p:spPr>
          <a:xfrm>
            <a:off x="179882" y="1034322"/>
            <a:ext cx="8649325" cy="3522688"/>
          </a:xfrm>
        </p:spPr>
        <p:txBody>
          <a:bodyPr/>
          <a:lstStyle/>
          <a:p>
            <a:pPr marL="0" indent="0" rtl="0">
              <a:buNone/>
            </a:pPr>
            <a:r>
              <a:rPr lang="fr-FR"/>
              <a:t>Cette vidéo couvre les points suivants: </a:t>
            </a:r>
          </a:p>
          <a:p>
            <a:pPr rtl="0"/>
            <a:r>
              <a:rPr lang="fr-FR"/>
              <a:t>Connectez un câble de console du PC au commutateur</a:t>
            </a:r>
          </a:p>
          <a:p>
            <a:pPr rtl="0"/>
            <a:r>
              <a:rPr lang="fr-FR"/>
              <a:t>Utilisez le programme d'émulation de terminal et acceptez les valeurs par défaut pour vous amener à la ligne de commande</a:t>
            </a:r>
          </a:p>
          <a:p>
            <a:pPr rtl="0"/>
            <a:r>
              <a:rPr lang="fr-FR"/>
              <a:t>Tapez enable pour passer en mode d'exécution privilégié</a:t>
            </a:r>
          </a:p>
          <a:p>
            <a:pPr rtl="0"/>
            <a:r>
              <a:rPr lang="fr-FR"/>
              <a:t>Utilisez le mode de configuration global et le mode de configuration de l'interface pour entrer la commande no shutdown</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40792515"/>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98242" y="406039"/>
            <a:ext cx="9144000" cy="592921"/>
          </a:xfrm>
        </p:spPr>
        <p:txBody>
          <a:bodyPr/>
          <a:lstStyle/>
          <a:p>
            <a:pPr rtl="0"/>
            <a:r>
              <a:rPr lang="fr-FR" sz="1600" dirty="0"/>
              <a:t>Vérification de la connectivité</a:t>
            </a:r>
            <a:br>
              <a:rPr lang="en-US" altLang="en-US" dirty="0"/>
            </a:br>
            <a:r>
              <a:rPr lang="fr-FR" dirty="0"/>
              <a:t>Vidéo - Test de connectivité de bout en bout</a:t>
            </a:r>
          </a:p>
        </p:txBody>
      </p:sp>
      <p:sp>
        <p:nvSpPr>
          <p:cNvPr id="4" name="Rectangle 6">
            <a:extLst>
              <a:ext uri="{FF2B5EF4-FFF2-40B4-BE49-F238E27FC236}">
                <a16:creationId xmlns:a16="http://schemas.microsoft.com/office/drawing/2014/main" id="{FB60464C-0A80-A940-A33A-E874557E1CD5}"/>
              </a:ext>
            </a:extLst>
          </p:cNvPr>
          <p:cNvSpPr>
            <a:spLocks noGrp="1" noChangeArrowheads="1"/>
          </p:cNvSpPr>
          <p:nvPr>
            <p:ph idx="1"/>
          </p:nvPr>
        </p:nvSpPr>
        <p:spPr>
          <a:xfrm>
            <a:off x="202553" y="1170349"/>
            <a:ext cx="8649325" cy="3522688"/>
          </a:xfrm>
        </p:spPr>
        <p:txBody>
          <a:bodyPr/>
          <a:lstStyle/>
          <a:p>
            <a:pPr marL="0" indent="0" rtl="0">
              <a:buNone/>
            </a:pPr>
            <a:r>
              <a:rPr lang="fr-FR" dirty="0"/>
              <a:t>Cette vidéo couvrira l'utilisation de la commande </a:t>
            </a:r>
            <a:r>
              <a:rPr lang="fr-FR" dirty="0" err="1"/>
              <a:t>ping</a:t>
            </a:r>
            <a:r>
              <a:rPr lang="fr-FR" dirty="0"/>
              <a:t> pour tester la connectivité sur les deux commutateurs et les deux PC. </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94968395"/>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23090"/>
            <a:ext cx="8280314" cy="970280"/>
          </a:xfrm>
        </p:spPr>
        <p:txBody>
          <a:bodyPr/>
          <a:lstStyle/>
          <a:p>
            <a:pPr rtl="0"/>
            <a:r>
              <a:rPr lang="fr-FR" dirty="0">
                <a:solidFill>
                  <a:schemeClr val="accent5">
                    <a:lumMod val="40000"/>
                    <a:lumOff val="60000"/>
                  </a:schemeClr>
                </a:solidFill>
              </a:rPr>
              <a:t>2.9 Module pratique et questionnaire</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3127" y="504157"/>
            <a:ext cx="9144000" cy="592921"/>
          </a:xfrm>
        </p:spPr>
        <p:txBody>
          <a:bodyPr/>
          <a:lstStyle/>
          <a:p>
            <a:pPr rtl="0"/>
            <a:r>
              <a:rPr lang="fr-FR" sz="1600" dirty="0"/>
              <a:t>Module pratique et questionnaire</a:t>
            </a:r>
            <a:br>
              <a:rPr lang="en-US" altLang="en-US" sz="1600" dirty="0"/>
            </a:br>
            <a:r>
              <a:rPr lang="fr-FR" dirty="0" err="1"/>
              <a:t>Packet</a:t>
            </a:r>
            <a:r>
              <a:rPr lang="fr-FR" dirty="0"/>
              <a:t> Tracer - Configuration de base de commutateur et de périphérique final</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321489"/>
            <a:ext cx="8649325" cy="3522688"/>
          </a:xfrm>
        </p:spPr>
        <p:txBody>
          <a:bodyPr/>
          <a:lstStyle/>
          <a:p>
            <a:pPr marL="0" indent="0" rtl="0">
              <a:buNone/>
            </a:pPr>
            <a:r>
              <a:rPr lang="fr-FR" dirty="0"/>
              <a:t>Dans le cadre de ce </a:t>
            </a:r>
            <a:r>
              <a:rPr lang="fr-FR" dirty="0" err="1"/>
              <a:t>Packet</a:t>
            </a:r>
            <a:r>
              <a:rPr lang="fr-FR" dirty="0"/>
              <a:t> Tracer, vous ferez ce qui suit :</a:t>
            </a:r>
          </a:p>
          <a:p>
            <a:pPr rtl="0"/>
            <a:r>
              <a:rPr lang="fr-FR" dirty="0"/>
              <a:t>Configurer les noms d'hôte et les adresses IP sur deux commutateurs</a:t>
            </a:r>
          </a:p>
          <a:p>
            <a:pPr rtl="0"/>
            <a:r>
              <a:rPr lang="fr-FR" dirty="0"/>
              <a:t>Utilisez les commandes Cisco IOS pour spécifier ou limiter l'accès aux configurations de périphérique.</a:t>
            </a:r>
          </a:p>
          <a:p>
            <a:pPr rtl="0"/>
            <a:r>
              <a:rPr lang="fr-FR" dirty="0"/>
              <a:t>Utiliser les commandes IOS pour enregistrer la configuration en cours</a:t>
            </a:r>
          </a:p>
          <a:p>
            <a:pPr rtl="0"/>
            <a:r>
              <a:rPr lang="fr-FR" dirty="0"/>
              <a:t>Configurer un périphérique hôte à l'aide d'une adresse IP.</a:t>
            </a:r>
          </a:p>
          <a:p>
            <a:pPr rtl="0"/>
            <a:r>
              <a:rPr lang="fr-FR" dirty="0"/>
              <a:t>Vérifier la connectivité entre les deux périphériques finaux PC.</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107446697"/>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302281"/>
            <a:ext cx="9144000" cy="810519"/>
          </a:xfrm>
        </p:spPr>
        <p:txBody>
          <a:bodyPr/>
          <a:lstStyle/>
          <a:p>
            <a:pPr rtl="0"/>
            <a:r>
              <a:rPr lang="fr-FR" sz="1600" dirty="0"/>
              <a:t>Module pratique et questionnaire</a:t>
            </a:r>
            <a:br>
              <a:rPr lang="en-US" altLang="en-US" dirty="0"/>
            </a:br>
            <a:r>
              <a:rPr lang="fr-FR" dirty="0" err="1"/>
              <a:t>Packet</a:t>
            </a:r>
            <a:r>
              <a:rPr lang="fr-FR" dirty="0"/>
              <a:t> Tracer - Configuration de base de commutateur et de périphérique final</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49653" y="1336603"/>
            <a:ext cx="8649325" cy="3522688"/>
          </a:xfrm>
        </p:spPr>
        <p:txBody>
          <a:bodyPr/>
          <a:lstStyle/>
          <a:p>
            <a:pPr marL="0" indent="0" rtl="0">
              <a:buNone/>
            </a:pPr>
            <a:r>
              <a:rPr lang="fr-FR" dirty="0"/>
              <a:t>Au cours de ce TP, vous aborderez les points suivants: </a:t>
            </a:r>
          </a:p>
          <a:p>
            <a:pPr rtl="0">
              <a:buFont typeface="Arial" panose="020B0604020202020204" pitchFamily="34" charset="0"/>
              <a:buChar char="•"/>
            </a:pPr>
            <a:r>
              <a:rPr lang="fr-FR" dirty="0"/>
              <a:t>Configurer la topologie du réseau</a:t>
            </a:r>
          </a:p>
          <a:p>
            <a:pPr rtl="0">
              <a:buFont typeface="Arial" panose="020B0604020202020204" pitchFamily="34" charset="0"/>
              <a:buChar char="•"/>
            </a:pPr>
            <a:r>
              <a:rPr lang="fr-FR" dirty="0"/>
              <a:t>Configurer les hôtes PC</a:t>
            </a:r>
          </a:p>
          <a:p>
            <a:pPr rtl="0">
              <a:buFont typeface="Arial" panose="020B0604020202020204" pitchFamily="34" charset="0"/>
              <a:buChar char="•"/>
            </a:pPr>
            <a:r>
              <a:rPr lang="fr-FR" dirty="0"/>
              <a:t>Configurer et vérifier les paramètres de base du commutateur</a:t>
            </a:r>
          </a:p>
          <a:p>
            <a:pPr marL="0" indent="0">
              <a:buNone/>
            </a:pPr>
            <a:endParaRPr lang="en-US" dirty="0"/>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rtl="0" eaLnBrk="1" hangingPunct="1"/>
            <a:r>
              <a:rPr lang="fr-FR"/>
              <a:t>Module 2: Activities (Cont.)</a:t>
            </a:r>
          </a:p>
        </p:txBody>
      </p:sp>
      <p:sp>
        <p:nvSpPr>
          <p:cNvPr id="6147" name="Rectangle 34"/>
          <p:cNvSpPr>
            <a:spLocks noGrp="1" noChangeArrowheads="1"/>
          </p:cNvSpPr>
          <p:nvPr>
            <p:ph idx="1"/>
          </p:nvPr>
        </p:nvSpPr>
        <p:spPr>
          <a:xfrm>
            <a:off x="144065" y="798944"/>
            <a:ext cx="8769026" cy="281711"/>
          </a:xfrm>
        </p:spPr>
        <p:txBody>
          <a:bodyPr/>
          <a:lstStyle/>
          <a:p>
            <a:pPr marL="0" indent="0" rtl="0">
              <a:spcBef>
                <a:spcPct val="30000"/>
              </a:spcBef>
              <a:buNone/>
            </a:pPr>
            <a:r>
              <a:rPr lang="fr-FR"/>
              <a:t>What activities are associated with this module?</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2809840020"/>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20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200"/>
                        <a:t>Activity Type</a:t>
                      </a:r>
                    </a:p>
                  </a:txBody>
                  <a:tcPr marL="68580" marR="68580" marT="34290" marB="34290" anchor="ctr"/>
                </a:tc>
                <a:tc>
                  <a:txBody>
                    <a:bodyPr/>
                    <a:lstStyle/>
                    <a:p>
                      <a:pPr rtl="0"/>
                      <a:r>
                        <a:rPr lang="fr-FR" sz="1200"/>
                        <a:t>Activity Name</a:t>
                      </a:r>
                    </a:p>
                  </a:txBody>
                  <a:tcPr marL="68580" marR="68580" marT="34290" marB="34290" anchor="ctr"/>
                </a:tc>
                <a:tc>
                  <a:txBody>
                    <a:bodyPr/>
                    <a:lstStyle/>
                    <a:p>
                      <a:pPr rtl="0"/>
                      <a:r>
                        <a:rPr lang="fr-FR" sz="120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rtl="0"/>
                      <a:r>
                        <a:rPr lang="fr-FR" sz="1100"/>
                        <a:t>2.3.8</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Navigate the IOS by Using Tera Term for Console Connectivity</a:t>
                      </a:r>
                    </a:p>
                  </a:txBody>
                  <a:tcPr marL="68580" marR="68580" marT="34290" marB="34290" anchor="ctr"/>
                </a:tc>
                <a:tc>
                  <a:txBody>
                    <a:bodyPr/>
                    <a:lstStyle/>
                    <a:p>
                      <a:pPr rtl="0"/>
                      <a:r>
                        <a:rPr lang="fr-FR" sz="1100">
                          <a:solidFill>
                            <a:schemeClr val="tx1"/>
                          </a:solidFill>
                        </a:rPr>
                        <a:t>Recommended</a:t>
                      </a:r>
                    </a:p>
                  </a:txBody>
                  <a:tcPr marL="68580" marR="68580" marT="34290" marB="34290" anchor="ctr"/>
                </a:tc>
                <a:extLst>
                  <a:ext uri="{0D108BD9-81ED-4DB2-BD59-A6C34878D82A}">
                    <a16:rowId xmlns:a16="http://schemas.microsoft.com/office/drawing/2014/main" val="1422392209"/>
                  </a:ext>
                </a:extLst>
              </a:tr>
              <a:tr h="350784">
                <a:tc>
                  <a:txBody>
                    <a:bodyPr/>
                    <a:lstStyle/>
                    <a:p>
                      <a:pPr algn="ctr" rtl="0"/>
                      <a:r>
                        <a:rPr lang="fr-FR" sz="1100"/>
                        <a:t>2.4.6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Secure Administrative Access to a Switch</a:t>
                      </a:r>
                    </a:p>
                  </a:txBody>
                  <a:tcPr marL="68580" marR="68580" marT="34290" marB="34290" anchor="ctr"/>
                </a:tc>
                <a:tc>
                  <a:txBody>
                    <a:bodyPr/>
                    <a:lstStyle/>
                    <a:p>
                      <a:pPr rtl="0"/>
                      <a:r>
                        <a:rPr lang="fr-FR" sz="1100"/>
                        <a:t>Recommended</a:t>
                      </a:r>
                    </a:p>
                  </a:txBody>
                  <a:tcPr marL="68580" marR="68580" marT="34290" marB="34290" anchor="ctr"/>
                </a:tc>
                <a:extLst>
                  <a:ext uri="{0D108BD9-81ED-4DB2-BD59-A6C34878D82A}">
                    <a16:rowId xmlns:a16="http://schemas.microsoft.com/office/drawing/2014/main" val="10001"/>
                  </a:ext>
                </a:extLst>
              </a:tr>
              <a:tr h="350784">
                <a:tc>
                  <a:txBody>
                    <a:bodyPr/>
                    <a:lstStyle/>
                    <a:p>
                      <a:pPr algn="ctr" rtl="0"/>
                      <a:r>
                        <a:rPr lang="fr-FR" sz="1100"/>
                        <a:t>2.4.7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t>Syntax Checker</a:t>
                      </a:r>
                    </a:p>
                  </a:txBody>
                  <a:tcPr marL="68580" marR="68580" marT="34290" marB="34290" anchor="ctr"/>
                </a:tc>
                <a:tc>
                  <a:txBody>
                    <a:bodyPr/>
                    <a:lstStyle/>
                    <a:p>
                      <a:pPr rtl="0"/>
                      <a:r>
                        <a:rPr lang="fr-FR" sz="1100"/>
                        <a:t>Basic Device Configuration</a:t>
                      </a:r>
                    </a:p>
                  </a:txBody>
                  <a:tcPr marL="68580" marR="68580" marT="34290" marB="34290" anchor="ctr"/>
                </a:tc>
                <a:tc>
                  <a:txBody>
                    <a:bodyPr/>
                    <a:lstStyle/>
                    <a:p>
                      <a:pPr rtl="0"/>
                      <a:r>
                        <a:rPr lang="fr-FR" sz="1100"/>
                        <a:t>Recommended</a:t>
                      </a:r>
                    </a:p>
                  </a:txBody>
                  <a:tcPr marL="68580" marR="68580" marT="34290" marB="34290" anchor="ctr"/>
                </a:tc>
                <a:extLst>
                  <a:ext uri="{0D108BD9-81ED-4DB2-BD59-A6C34878D82A}">
                    <a16:rowId xmlns:a16="http://schemas.microsoft.com/office/drawing/2014/main" val="10006"/>
                  </a:ext>
                </a:extLst>
              </a:tr>
              <a:tr h="350784">
                <a:tc>
                  <a:txBody>
                    <a:bodyPr/>
                    <a:lstStyle/>
                    <a:p>
                      <a:pPr algn="ctr" rtl="0"/>
                      <a:r>
                        <a:rPr lang="fr-FR" sz="1100"/>
                        <a:t>2.4.8</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a:t>Check Your Understanding</a:t>
                      </a:r>
                    </a:p>
                  </a:txBody>
                  <a:tcPr marL="68580" marR="68580" marT="34290" marB="34290" anchor="ctr"/>
                </a:tc>
                <a:tc>
                  <a:txBody>
                    <a:bodyPr/>
                    <a:lstStyle/>
                    <a:p>
                      <a:pPr rtl="0"/>
                      <a:r>
                        <a:rPr lang="fr-FR" sz="1100"/>
                        <a:t>Basic Device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10008"/>
                  </a:ext>
                </a:extLst>
              </a:tr>
              <a:tr h="350784">
                <a:tc>
                  <a:txBody>
                    <a:bodyPr/>
                    <a:lstStyle/>
                    <a:p>
                      <a:pPr algn="ctr" rtl="0"/>
                      <a:r>
                        <a:rPr lang="fr-FR" sz="1100"/>
                        <a:t>2.5.3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Alter the Running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2582900979"/>
                  </a:ext>
                </a:extLst>
              </a:tr>
              <a:tr h="350784">
                <a:tc>
                  <a:txBody>
                    <a:bodyPr/>
                    <a:lstStyle/>
                    <a:p>
                      <a:pPr algn="ctr" rtl="0"/>
                      <a:r>
                        <a:rPr lang="fr-FR" sz="1100"/>
                        <a:t>2.5.5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Configure Initial Switch Settings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3522544737"/>
                  </a:ext>
                </a:extLst>
              </a:tr>
              <a:tr h="350784">
                <a:tc>
                  <a:txBody>
                    <a:bodyPr/>
                    <a:lstStyle/>
                    <a:p>
                      <a:pPr algn="ctr" rtl="0"/>
                      <a:r>
                        <a:rPr lang="fr-FR" sz="1100"/>
                        <a:t>2.6.3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Ports and Addresses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3001172460"/>
                  </a:ext>
                </a:extLst>
              </a:tr>
              <a:tr h="350784">
                <a:tc>
                  <a:txBody>
                    <a:bodyPr/>
                    <a:lstStyle/>
                    <a:p>
                      <a:pPr algn="ctr" rtl="0"/>
                      <a:r>
                        <a:rPr lang="fr-FR" sz="1100"/>
                        <a:t>2.7.3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Syntax Checker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Verify Windows PC IP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322206681"/>
                  </a:ext>
                </a:extLst>
              </a:tr>
            </a:tbl>
          </a:graphicData>
        </a:graphic>
      </p:graphicFrame>
    </p:spTree>
    <p:custDataLst>
      <p:tags r:id="rId1"/>
    </p:custDataLst>
    <p:extLst>
      <p:ext uri="{BB962C8B-B14F-4D97-AF65-F5344CB8AC3E}">
        <p14:creationId xmlns:p14="http://schemas.microsoft.com/office/powerpoint/2010/main" val="419534722"/>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fr-FR" sz="1600">
                <a:latin typeface="Arial" charset="0"/>
              </a:rPr>
              <a:t>Module Pratique et Questionnaire</a:t>
            </a:r>
            <a:br>
              <a:rPr lang="en-US" dirty="0">
                <a:latin typeface="Arial" charset="0"/>
              </a:rPr>
            </a:br>
            <a:r>
              <a:rPr lang="fr-FR">
                <a:latin typeface="Arial" charset="0"/>
              </a:rPr>
              <a:t>Qu'est-ce que j'ai appris dans ce module?</a:t>
            </a:r>
          </a:p>
        </p:txBody>
      </p:sp>
      <p:sp>
        <p:nvSpPr>
          <p:cNvPr id="4" name="Content Placeholder 3"/>
          <p:cNvSpPr>
            <a:spLocks noGrp="1"/>
          </p:cNvSpPr>
          <p:nvPr>
            <p:ph idx="1"/>
          </p:nvPr>
        </p:nvSpPr>
        <p:spPr>
          <a:xfrm>
            <a:off x="60455" y="798944"/>
            <a:ext cx="6642625" cy="3539376"/>
          </a:xfrm>
        </p:spPr>
        <p:txBody>
          <a:bodyPr/>
          <a:lstStyle/>
          <a:p>
            <a:pPr rtl="0">
              <a:lnSpc>
                <a:spcPct val="85000"/>
              </a:lnSpc>
              <a:spcBef>
                <a:spcPct val="30000"/>
              </a:spcBef>
              <a:buFont typeface="Arial" panose="020B0604020202020204" pitchFamily="34" charset="0"/>
              <a:buChar char="•"/>
            </a:pPr>
            <a:r>
              <a:rPr lang="fr-FR" sz="1350" dirty="0"/>
              <a:t>Tous les périphériques finaux et réseau requièrent un système d'exploitation (SE).</a:t>
            </a:r>
          </a:p>
          <a:p>
            <a:pPr rtl="0">
              <a:lnSpc>
                <a:spcPct val="85000"/>
              </a:lnSpc>
              <a:spcBef>
                <a:spcPct val="30000"/>
              </a:spcBef>
              <a:buFont typeface="Arial" panose="020B0604020202020204" pitchFamily="34" charset="0"/>
              <a:buChar char="•"/>
            </a:pPr>
            <a:r>
              <a:rPr lang="fr-FR" sz="1350" dirty="0"/>
              <a:t>le logiciel Cisco IOS sépare l'accès aux fonctionnalités de gestion en deux modes de commande: le mode d'exécution utilisateur et le mode d'exécution privilégié.</a:t>
            </a:r>
          </a:p>
          <a:p>
            <a:pPr rtl="0">
              <a:lnSpc>
                <a:spcPct val="85000"/>
              </a:lnSpc>
              <a:spcBef>
                <a:spcPct val="30000"/>
              </a:spcBef>
              <a:buFont typeface="Arial" panose="020B0604020202020204" pitchFamily="34" charset="0"/>
              <a:buChar char="•"/>
            </a:pPr>
            <a:r>
              <a:rPr lang="fr-FR" sz="1350" dirty="0"/>
              <a:t>L'accès au mode de configuration globale se fait avant les autres modes de configuration spécifiques. À partir du mode de config. globale, l'utilisateur peut accéder à différents sous-modes de configuration.</a:t>
            </a:r>
          </a:p>
          <a:p>
            <a:pPr rtl="0">
              <a:lnSpc>
                <a:spcPct val="85000"/>
              </a:lnSpc>
              <a:spcBef>
                <a:spcPct val="30000"/>
              </a:spcBef>
              <a:buFont typeface="Arial" panose="020B0604020202020204" pitchFamily="34" charset="0"/>
              <a:buChar char="•"/>
            </a:pPr>
            <a:r>
              <a:rPr lang="fr-FR" sz="1350" dirty="0"/>
              <a:t>Chaque commande IOS a un format ou une syntaxe spécifique et ne peut être exécutée que dans le mode approprié. </a:t>
            </a:r>
          </a:p>
          <a:p>
            <a:pPr rtl="0">
              <a:lnSpc>
                <a:spcPct val="85000"/>
              </a:lnSpc>
              <a:spcBef>
                <a:spcPct val="30000"/>
              </a:spcBef>
              <a:buFont typeface="Arial" panose="020B0604020202020204" pitchFamily="34" charset="0"/>
              <a:buChar char="•"/>
            </a:pPr>
            <a:r>
              <a:rPr lang="fr-FR" sz="1350" dirty="0"/>
              <a:t>Configurations de base des périphériques: nom d'hôte, mot de passe, crypter les mots de passe et bannière. </a:t>
            </a:r>
          </a:p>
          <a:p>
            <a:pPr rtl="0">
              <a:lnSpc>
                <a:spcPct val="85000"/>
              </a:lnSpc>
              <a:spcBef>
                <a:spcPct val="30000"/>
              </a:spcBef>
              <a:buFont typeface="Arial" panose="020B0604020202020204" pitchFamily="34" charset="0"/>
              <a:buChar char="•"/>
            </a:pPr>
            <a:r>
              <a:rPr lang="fr-FR" sz="1350" dirty="0"/>
              <a:t>Deux fichiers système stockent la configuration des périphériques: startup-config et running-config.</a:t>
            </a:r>
          </a:p>
          <a:p>
            <a:pPr rtl="0">
              <a:lnSpc>
                <a:spcPct val="85000"/>
              </a:lnSpc>
              <a:spcBef>
                <a:spcPct val="30000"/>
              </a:spcBef>
              <a:buFont typeface="Arial" panose="020B0604020202020204" pitchFamily="34" charset="0"/>
              <a:buChar char="•"/>
            </a:pPr>
            <a:r>
              <a:rPr lang="fr-FR" sz="1350" dirty="0"/>
              <a:t>La commande IP </a:t>
            </a:r>
            <a:r>
              <a:rPr lang="fr-FR" sz="1350" dirty="0" err="1"/>
              <a:t>addresses</a:t>
            </a:r>
            <a:r>
              <a:rPr lang="fr-FR" sz="1350" dirty="0"/>
              <a:t> </a:t>
            </a:r>
            <a:r>
              <a:rPr lang="fr-FR" sz="1350" dirty="0" err="1"/>
              <a:t>enable</a:t>
            </a:r>
            <a:r>
              <a:rPr lang="fr-FR" sz="1350" dirty="0"/>
              <a:t> </a:t>
            </a:r>
            <a:r>
              <a:rPr lang="fr-FR" sz="1350" dirty="0" err="1"/>
              <a:t>devices</a:t>
            </a:r>
            <a:r>
              <a:rPr lang="fr-FR" sz="1350" dirty="0"/>
              <a:t> permet aux périphériques de se localiser les uns les autres et d'établir la communication de bout en bout sur Internet. Chaque périphérique final d'un réseau doit être configuré avec une adresse IP. </a:t>
            </a:r>
          </a:p>
        </p:txBody>
      </p:sp>
      <p:pic>
        <p:nvPicPr>
          <p:cNvPr id="4098" name="Picture 2" descr="cisco 350x series stackable managed network switches">
            <a:extLst>
              <a:ext uri="{FF2B5EF4-FFF2-40B4-BE49-F238E27FC236}">
                <a16:creationId xmlns:a16="http://schemas.microsoft.com/office/drawing/2014/main" id="{6E891CCD-ED46-944C-8A2C-E9E0C037D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269" y="716863"/>
            <a:ext cx="2508932" cy="142744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fr-FR" sz="1600">
                <a:latin typeface="Arial" charset="0"/>
              </a:rPr>
              <a:t>Module 2 : Basic Switch and End Device Configuration</a:t>
            </a:r>
            <a:br>
              <a:rPr lang="en-US" dirty="0">
                <a:latin typeface="Arial" charset="0"/>
              </a:rPr>
            </a:br>
            <a:r>
              <a:rPr lang="fr-FR">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012665612"/>
              </p:ext>
            </p:extLst>
          </p:nvPr>
        </p:nvGraphicFramePr>
        <p:xfrm>
          <a:off x="294640" y="650450"/>
          <a:ext cx="8520801" cy="3911390"/>
        </p:xfrm>
        <a:graphic>
          <a:graphicData uri="http://schemas.openxmlformats.org/drawingml/2006/table">
            <a:tbl>
              <a:tblPr firstRow="1" bandRow="1">
                <a:tableStyleId>{F5AB1C69-6EDB-4FF4-983F-18BD219EF322}</a:tableStyleId>
              </a:tblPr>
              <a:tblGrid>
                <a:gridCol w="2581436">
                  <a:extLst>
                    <a:ext uri="{9D8B030D-6E8A-4147-A177-3AD203B41FA5}">
                      <a16:colId xmlns:a16="http://schemas.microsoft.com/office/drawing/2014/main" val="2731093094"/>
                    </a:ext>
                  </a:extLst>
                </a:gridCol>
                <a:gridCol w="2878224">
                  <a:extLst>
                    <a:ext uri="{9D8B030D-6E8A-4147-A177-3AD203B41FA5}">
                      <a16:colId xmlns:a16="http://schemas.microsoft.com/office/drawing/2014/main" val="2353496225"/>
                    </a:ext>
                  </a:extLst>
                </a:gridCol>
                <a:gridCol w="3061141">
                  <a:extLst>
                    <a:ext uri="{9D8B030D-6E8A-4147-A177-3AD203B41FA5}">
                      <a16:colId xmlns:a16="http://schemas.microsoft.com/office/drawing/2014/main" val="572663217"/>
                    </a:ext>
                  </a:extLst>
                </a:gridCol>
              </a:tblGrid>
              <a:tr h="3911390">
                <a:tc>
                  <a:txBody>
                    <a:bodyPr/>
                    <a:lstStyle/>
                    <a:p>
                      <a:pPr marL="173038" indent="-173038" rtl="0">
                        <a:spcBef>
                          <a:spcPts val="200"/>
                        </a:spcBef>
                        <a:spcAft>
                          <a:spcPts val="200"/>
                        </a:spcAft>
                        <a:buFont typeface="Arial" panose="020B0604020202020204" pitchFamily="34" charset="0"/>
                        <a:buChar char="•"/>
                      </a:pPr>
                      <a:r>
                        <a:rPr lang="fr-FR" b="0">
                          <a:solidFill>
                            <a:schemeClr val="tx1"/>
                          </a:solidFill>
                          <a:latin typeface="+mn-lt"/>
                        </a:rPr>
                        <a:t>operating system (OS)</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CLI</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GUI</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shell</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kernel</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hardware</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console</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Secure Shell (SSH)</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Telnet</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terminal emulation programs</a:t>
                      </a:r>
                    </a:p>
                    <a:p>
                      <a:pPr marL="173038" indent="-173038" rtl="0">
                        <a:spcBef>
                          <a:spcPts val="200"/>
                        </a:spcBef>
                        <a:spcAft>
                          <a:spcPts val="200"/>
                        </a:spcAft>
                        <a:buFont typeface="Arial" panose="020B0604020202020204" pitchFamily="34" charset="0"/>
                        <a:buChar char="•"/>
                      </a:pPr>
                      <a:r>
                        <a:rPr lang="fr-FR" b="0">
                          <a:solidFill>
                            <a:schemeClr val="tx1"/>
                          </a:solidFill>
                          <a:latin typeface="+mn-lt"/>
                        </a:rPr>
                        <a:t>user EXEC mode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0" kern="1200">
                          <a:solidFill>
                            <a:schemeClr val="tx1"/>
                          </a:solidFill>
                          <a:latin typeface="+mn-lt"/>
                          <a:ea typeface="+mn-ea"/>
                          <a:cs typeface="+mn-cs"/>
                        </a:rPr>
                        <a:t>privileged EXEC mode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line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interface configuration mode</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Enable</a:t>
                      </a:r>
                    </a:p>
                    <a:p>
                      <a:pPr marL="173038" indent="-173038" algn="l" defTabSz="685777" rtl="0" eaLnBrk="1" latinLnBrk="0" hangingPunct="1">
                        <a:spcBef>
                          <a:spcPts val="200"/>
                        </a:spcBef>
                        <a:spcAft>
                          <a:spcPts val="200"/>
                        </a:spcAft>
                        <a:buFont typeface="Arial" panose="020B0604020202020204" pitchFamily="34" charset="0"/>
                        <a:buChar char="•"/>
                      </a:pPr>
                      <a:r>
                        <a:rPr lang="fr-FR" sz="1400" b="1" kern="1200">
                          <a:solidFill>
                            <a:schemeClr val="tx1"/>
                          </a:solidFill>
                          <a:latin typeface="+mn-lt"/>
                          <a:ea typeface="+mn-ea"/>
                          <a:cs typeface="+mn-cs"/>
                        </a:rPr>
                        <a:t>configure terminal</a:t>
                      </a:r>
                    </a:p>
                    <a:p>
                      <a:pPr marL="173038" indent="-173038" algn="l" defTabSz="685777" rtl="0" eaLnBrk="1" latinLnBrk="0" hangingPunct="1">
                        <a:spcBef>
                          <a:spcPts val="200"/>
                        </a:spcBef>
                        <a:spcAft>
                          <a:spcPts val="200"/>
                        </a:spcAft>
                        <a:buFont typeface="Arial" panose="020B0604020202020204" pitchFamily="34" charset="0"/>
                        <a:buChar char="•"/>
                      </a:pPr>
                      <a:r>
                        <a:rPr lang="fr-FR" sz="1400" b="1" kern="1200">
                          <a:solidFill>
                            <a:schemeClr val="tx1"/>
                          </a:solidFill>
                          <a:latin typeface="+mn-lt"/>
                          <a:ea typeface="+mn-ea"/>
                          <a:cs typeface="+mn-cs"/>
                        </a:rPr>
                        <a:t>exit</a:t>
                      </a:r>
                    </a:p>
                    <a:p>
                      <a:pPr marL="173038" indent="-173038" algn="l" defTabSz="685777" rtl="0" eaLnBrk="1" latinLnBrk="0" hangingPunct="1">
                        <a:spcBef>
                          <a:spcPts val="200"/>
                        </a:spcBef>
                        <a:spcAft>
                          <a:spcPts val="200"/>
                        </a:spcAft>
                        <a:buFont typeface="Arial" panose="020B0604020202020204" pitchFamily="34" charset="0"/>
                        <a:buChar char="•"/>
                      </a:pPr>
                      <a:r>
                        <a:rPr lang="fr-FR" sz="1400" b="1" kern="1200">
                          <a:solidFill>
                            <a:schemeClr val="tx1"/>
                          </a:solidFill>
                          <a:latin typeface="+mn-lt"/>
                          <a:ea typeface="+mn-ea"/>
                          <a:cs typeface="+mn-cs"/>
                        </a:rPr>
                        <a:t>end</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argument</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keyword</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command syntax</a:t>
                      </a:r>
                    </a:p>
                    <a:p>
                      <a:pPr marL="173038" indent="-173038" algn="l" defTabSz="685777" rtl="0" eaLnBrk="1" latinLnBrk="0" hangingPunct="1">
                        <a:spcBef>
                          <a:spcPts val="200"/>
                        </a:spcBef>
                        <a:spcAft>
                          <a:spcPts val="200"/>
                        </a:spcAft>
                        <a:buFont typeface="Arial" panose="020B0604020202020204" pitchFamily="34" charset="0"/>
                        <a:buChar char="•"/>
                      </a:pPr>
                      <a:r>
                        <a:rPr lang="fr-FR" sz="1400" b="1" kern="1200">
                          <a:solidFill>
                            <a:schemeClr val="tx1"/>
                          </a:solidFill>
                          <a:latin typeface="+mn-lt"/>
                          <a:ea typeface="+mn-ea"/>
                          <a:cs typeface="+mn-cs"/>
                        </a:rPr>
                        <a:t>ping</a:t>
                      </a:r>
                    </a:p>
                    <a:p>
                      <a:pPr marL="173038" indent="-173038" algn="l" defTabSz="685777" rtl="0" eaLnBrk="1" latinLnBrk="0" hangingPunct="1">
                        <a:spcBef>
                          <a:spcPts val="200"/>
                        </a:spcBef>
                        <a:spcAft>
                          <a:spcPts val="200"/>
                        </a:spcAft>
                        <a:buFont typeface="Arial" panose="020B0604020202020204" pitchFamily="34" charset="0"/>
                        <a:buChar char="•"/>
                      </a:pPr>
                      <a:r>
                        <a:rPr lang="fr-FR" sz="1400" b="1" kern="1200">
                          <a:solidFill>
                            <a:schemeClr val="tx1"/>
                          </a:solidFill>
                          <a:latin typeface="+mn-lt"/>
                          <a:ea typeface="+mn-ea"/>
                          <a:cs typeface="+mn-cs"/>
                        </a:rPr>
                        <a:t>traceroute</a:t>
                      </a:r>
                    </a:p>
                    <a:p>
                      <a:pPr marL="173038" indent="-173038" algn="l" defTabSz="685777" rtl="0" eaLnBrk="1" latinLnBrk="0" hangingPunct="1">
                        <a:spcBef>
                          <a:spcPts val="200"/>
                        </a:spcBef>
                        <a:spcAft>
                          <a:spcPts val="200"/>
                        </a:spcAft>
                        <a:buFont typeface="Arial" panose="020B0604020202020204" pitchFamily="34" charset="0"/>
                        <a:buChar char="•"/>
                      </a:pPr>
                      <a:r>
                        <a:rPr lang="fr-FR" sz="1400" b="0" kern="1200">
                          <a:solidFill>
                            <a:schemeClr val="tx1"/>
                          </a:solidFill>
                          <a:latin typeface="+mn-lt"/>
                          <a:ea typeface="+mn-ea"/>
                          <a:cs typeface="+mn-cs"/>
                        </a:rPr>
                        <a:t>help command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0" kern="1200">
                          <a:solidFill>
                            <a:schemeClr val="tx1"/>
                          </a:solidFill>
                          <a:latin typeface="+mn-lt"/>
                          <a:ea typeface="+mn-ea"/>
                          <a:cs typeface="+mn-cs"/>
                        </a:rPr>
                        <a:t>hot keys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hostname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console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enable secret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VTY line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show 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banner motd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reload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erase 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0" kern="1200">
                          <a:solidFill>
                            <a:schemeClr val="tx1"/>
                          </a:solidFill>
                          <a:latin typeface="+mn-lt"/>
                          <a:ea typeface="+mn-ea"/>
                          <a:cs typeface="+mn-cs"/>
                        </a:rPr>
                        <a:t>DHCP</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0" kern="1200">
                          <a:solidFill>
                            <a:schemeClr val="tx1"/>
                          </a:solidFill>
                          <a:latin typeface="+mn-lt"/>
                          <a:ea typeface="+mn-ea"/>
                          <a:cs typeface="+mn-cs"/>
                        </a:rPr>
                        <a:t>switch virtual interface (SVI)</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ipconfig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fr-FR" sz="1400" b="1" kern="1200">
                          <a:solidFill>
                            <a:schemeClr val="tx1"/>
                          </a:solidFill>
                          <a:latin typeface="+mn-lt"/>
                          <a:ea typeface="+mn-ea"/>
                          <a:cs typeface="+mn-cs"/>
                        </a:rPr>
                        <a:t>show ip int brief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rtl="0" eaLnBrk="1" hangingPunct="1"/>
            <a:r>
              <a:rPr lang="fr-FR"/>
              <a:t>Module 2: Activities (Cont.)</a:t>
            </a:r>
          </a:p>
        </p:txBody>
      </p:sp>
      <p:sp>
        <p:nvSpPr>
          <p:cNvPr id="6147" name="Rectangle 34"/>
          <p:cNvSpPr>
            <a:spLocks noGrp="1" noChangeArrowheads="1"/>
          </p:cNvSpPr>
          <p:nvPr>
            <p:ph idx="1"/>
          </p:nvPr>
        </p:nvSpPr>
        <p:spPr>
          <a:xfrm>
            <a:off x="144065" y="798944"/>
            <a:ext cx="8769026" cy="281711"/>
          </a:xfrm>
        </p:spPr>
        <p:txBody>
          <a:bodyPr/>
          <a:lstStyle/>
          <a:p>
            <a:pPr marL="0" indent="0" rtl="0">
              <a:spcBef>
                <a:spcPct val="30000"/>
              </a:spcBef>
              <a:buNone/>
            </a:pPr>
            <a:r>
              <a:rPr lang="fr-FR"/>
              <a:t>What activities are associated with this module?</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904100931"/>
              </p:ext>
            </p:extLst>
          </p:nvPr>
        </p:nvGraphicFramePr>
        <p:xfrm>
          <a:off x="455999" y="1147358"/>
          <a:ext cx="8229418" cy="240613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20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200"/>
                        <a:t>Activity Type</a:t>
                      </a:r>
                    </a:p>
                  </a:txBody>
                  <a:tcPr marL="68580" marR="68580" marT="34290" marB="34290" anchor="ctr"/>
                </a:tc>
                <a:tc>
                  <a:txBody>
                    <a:bodyPr/>
                    <a:lstStyle/>
                    <a:p>
                      <a:pPr rtl="0"/>
                      <a:r>
                        <a:rPr lang="fr-FR" sz="1200"/>
                        <a:t>Activity Name</a:t>
                      </a:r>
                    </a:p>
                  </a:txBody>
                  <a:tcPr marL="68580" marR="68580" marT="34290" marB="34290" anchor="ctr"/>
                </a:tc>
                <a:tc>
                  <a:txBody>
                    <a:bodyPr/>
                    <a:lstStyle/>
                    <a:p>
                      <a:pPr rtl="0"/>
                      <a:r>
                        <a:rPr lang="fr-FR" sz="1200"/>
                        <a:t>Optional?</a:t>
                      </a:r>
                    </a:p>
                  </a:txBody>
                  <a:tcPr marL="68580" marR="68580" marT="34290" marB="34290" anchor="ctr"/>
                </a:tc>
                <a:extLst>
                  <a:ext uri="{0D108BD9-81ED-4DB2-BD59-A6C34878D82A}">
                    <a16:rowId xmlns:a16="http://schemas.microsoft.com/office/drawing/2014/main" val="10000"/>
                  </a:ext>
                </a:extLst>
              </a:tr>
              <a:tr h="350784">
                <a:tc>
                  <a:txBody>
                    <a:bodyPr/>
                    <a:lstStyle/>
                    <a:p>
                      <a:pPr algn="ctr" rtl="0"/>
                      <a:r>
                        <a:rPr lang="fr-FR" sz="1100"/>
                        <a:t>2.7.5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Syntax Checker</a:t>
                      </a:r>
                    </a:p>
                  </a:txBody>
                  <a:tcPr marL="68580" marR="68580" marT="34290" marB="34290" anchor="ctr"/>
                </a:tc>
                <a:tc>
                  <a:txBody>
                    <a:bodyPr/>
                    <a:lstStyle/>
                    <a:p>
                      <a:pPr rtl="0"/>
                      <a:r>
                        <a:rPr lang="fr-FR" sz="1100"/>
                        <a:t>Configure a Switch Virtual Interface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249158783"/>
                  </a:ext>
                </a:extLst>
              </a:tr>
              <a:tr h="350784">
                <a:tc>
                  <a:txBody>
                    <a:bodyPr/>
                    <a:lstStyle/>
                    <a:p>
                      <a:pPr algn="ctr" rtl="0"/>
                      <a:r>
                        <a:rPr lang="fr-FR" sz="1100"/>
                        <a:t>2.7.6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Packet Tracer</a:t>
                      </a:r>
                    </a:p>
                  </a:txBody>
                  <a:tcPr marL="68580" marR="68580" marT="34290" marB="34290" anchor="ctr"/>
                </a:tc>
                <a:tc>
                  <a:txBody>
                    <a:bodyPr/>
                    <a:lstStyle/>
                    <a:p>
                      <a:pPr rtl="0"/>
                      <a:r>
                        <a:rPr lang="fr-FR" sz="1100"/>
                        <a:t>Implement Basic Connectivity</a:t>
                      </a:r>
                    </a:p>
                  </a:txBody>
                  <a:tcPr marL="68580" marR="68580" marT="34290" marB="34290" anchor="ctr"/>
                </a:tc>
                <a:tc>
                  <a:txBody>
                    <a:bodyPr/>
                    <a:lstStyle/>
                    <a:p>
                      <a:pPr rtl="0"/>
                      <a:r>
                        <a:rPr lang="fr-FR" sz="1100"/>
                        <a:t>Recommended</a:t>
                      </a:r>
                    </a:p>
                  </a:txBody>
                  <a:tcPr marL="68580" marR="68580" marT="34290" marB="34290" anchor="ctr"/>
                </a:tc>
                <a:extLst>
                  <a:ext uri="{0D108BD9-81ED-4DB2-BD59-A6C34878D82A}">
                    <a16:rowId xmlns:a16="http://schemas.microsoft.com/office/drawing/2014/main" val="10001"/>
                  </a:ext>
                </a:extLst>
              </a:tr>
              <a:tr h="350784">
                <a:tc>
                  <a:txBody>
                    <a:bodyPr/>
                    <a:lstStyle/>
                    <a:p>
                      <a:pPr algn="ctr" rtl="0"/>
                      <a:r>
                        <a:rPr lang="fr-FR" sz="1100"/>
                        <a:t>2.8.1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Video</a:t>
                      </a:r>
                    </a:p>
                  </a:txBody>
                  <a:tcPr marL="68580" marR="68580" marT="34290" marB="34290" anchor="ctr"/>
                </a:tc>
                <a:tc>
                  <a:txBody>
                    <a:bodyPr/>
                    <a:lstStyle/>
                    <a:p>
                      <a:pPr rtl="0"/>
                      <a:r>
                        <a:rPr lang="fr-FR" sz="1100"/>
                        <a:t>Test the Interface Assignment</a:t>
                      </a:r>
                    </a:p>
                  </a:txBody>
                  <a:tcPr marL="68580" marR="68580" marT="34290" marB="34290" anchor="ctr"/>
                </a:tc>
                <a:tc>
                  <a:txBody>
                    <a:bodyPr/>
                    <a:lstStyle/>
                    <a:p>
                      <a:pPr rtl="0"/>
                      <a:r>
                        <a:rPr lang="fr-FR" sz="1100"/>
                        <a:t>Recommended</a:t>
                      </a:r>
                    </a:p>
                  </a:txBody>
                  <a:tcPr marL="68580" marR="68580" marT="34290" marB="34290" anchor="ctr"/>
                </a:tc>
                <a:extLst>
                  <a:ext uri="{0D108BD9-81ED-4DB2-BD59-A6C34878D82A}">
                    <a16:rowId xmlns:a16="http://schemas.microsoft.com/office/drawing/2014/main" val="10006"/>
                  </a:ext>
                </a:extLst>
              </a:tr>
              <a:tr h="350784">
                <a:tc>
                  <a:txBody>
                    <a:bodyPr/>
                    <a:lstStyle/>
                    <a:p>
                      <a:pPr algn="ctr" rtl="0"/>
                      <a:r>
                        <a:rPr lang="fr-FR" sz="1100"/>
                        <a:t>2.8.2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Video</a:t>
                      </a:r>
                    </a:p>
                  </a:txBody>
                  <a:tcPr marL="68580" marR="68580" marT="34290" marB="34290" anchor="ctr"/>
                </a:tc>
                <a:tc>
                  <a:txBody>
                    <a:bodyPr/>
                    <a:lstStyle/>
                    <a:p>
                      <a:pPr rtl="0"/>
                      <a:r>
                        <a:rPr lang="fr-FR" sz="1100"/>
                        <a:t>Test End-to-End Connectivity</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10008"/>
                  </a:ext>
                </a:extLst>
              </a:tr>
              <a:tr h="350784">
                <a:tc>
                  <a:txBody>
                    <a:bodyPr/>
                    <a:lstStyle/>
                    <a:p>
                      <a:pPr algn="ctr" rtl="0"/>
                      <a:r>
                        <a:rPr lang="fr-FR" sz="1100"/>
                        <a:t>2.9.1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Basic Switch and End Device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2582900979"/>
                  </a:ext>
                </a:extLst>
              </a:tr>
              <a:tr h="350784">
                <a:tc>
                  <a:txBody>
                    <a:bodyPr/>
                    <a:lstStyle/>
                    <a:p>
                      <a:pPr algn="ctr" rtl="0"/>
                      <a:r>
                        <a:rPr lang="fr-FR" sz="1100"/>
                        <a:t>2.9.2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10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fr-FR" sz="1100"/>
                        <a:t>Basic Switch and End Device Configuration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fr-FR" sz="1100" u="none" strike="noStrike" kern="1200" cap="none" spc="0" normalizeH="0" baseline="0">
                          <a:ln>
                            <a:noFill/>
                          </a:ln>
                          <a:effectLst/>
                          <a:uLnTx/>
                          <a:uFillTx/>
                        </a:rPr>
                        <a:t>Recommended</a:t>
                      </a:r>
                    </a:p>
                  </a:txBody>
                  <a:tcPr marL="68580" marR="68580" marT="34290" marB="34290" anchor="ctr"/>
                </a:tc>
                <a:extLst>
                  <a:ext uri="{0D108BD9-81ED-4DB2-BD59-A6C34878D82A}">
                    <a16:rowId xmlns:a16="http://schemas.microsoft.com/office/drawing/2014/main" val="3522544737"/>
                  </a:ext>
                </a:extLst>
              </a:tr>
            </a:tbl>
          </a:graphicData>
        </a:graphic>
      </p:graphicFrame>
    </p:spTree>
    <p:custDataLst>
      <p:tags r:id="rId1"/>
    </p:custDataLst>
    <p:extLst>
      <p:ext uri="{BB962C8B-B14F-4D97-AF65-F5344CB8AC3E}">
        <p14:creationId xmlns:p14="http://schemas.microsoft.com/office/powerpoint/2010/main" val="185598693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fr-FR"/>
              <a:t>Module 2: Best Practices</a:t>
            </a:r>
          </a:p>
        </p:txBody>
      </p:sp>
      <p:sp>
        <p:nvSpPr>
          <p:cNvPr id="11266" name="Rectangle 34"/>
          <p:cNvSpPr>
            <a:spLocks noGrp="1" noChangeArrowheads="1"/>
          </p:cNvSpPr>
          <p:nvPr>
            <p:ph idx="1"/>
          </p:nvPr>
        </p:nvSpPr>
        <p:spPr>
          <a:xfrm>
            <a:off x="144065" y="798944"/>
            <a:ext cx="8853286" cy="4016895"/>
          </a:xfrm>
        </p:spPr>
        <p:txBody>
          <a:bodyPr/>
          <a:lstStyle/>
          <a:p>
            <a:pPr marL="0" indent="0" rtl="0">
              <a:lnSpc>
                <a:spcPct val="85000"/>
              </a:lnSpc>
              <a:spcBef>
                <a:spcPct val="30000"/>
              </a:spcBef>
              <a:buNone/>
            </a:pPr>
            <a:r>
              <a:rPr lang="fr-FR"/>
              <a:t>Prior to teaching Module 2, the instructor should:</a:t>
            </a:r>
          </a:p>
          <a:p>
            <a:pPr rtl="0">
              <a:lnSpc>
                <a:spcPct val="85000"/>
              </a:lnSpc>
              <a:spcBef>
                <a:spcPct val="30000"/>
              </a:spcBef>
              <a:buFont typeface="Arial" panose="020B0604020202020204" pitchFamily="34" charset="0"/>
              <a:buChar char="•"/>
            </a:pPr>
            <a:r>
              <a:rPr lang="fr-FR"/>
              <a:t>Review the activities and assessments for this module.</a:t>
            </a:r>
          </a:p>
          <a:p>
            <a:pPr rtl="0">
              <a:lnSpc>
                <a:spcPct val="85000"/>
              </a:lnSpc>
              <a:spcBef>
                <a:spcPct val="30000"/>
              </a:spcBef>
              <a:buFont typeface="Arial" panose="020B0604020202020204" pitchFamily="34" charset="0"/>
              <a:buChar char="•"/>
            </a:pPr>
            <a:r>
              <a:rPr lang="fr-FR"/>
              <a:t>Try to include as many questions as possible to keep students engaged during classroom presentation.</a:t>
            </a:r>
          </a:p>
          <a:p>
            <a:pPr marL="0" indent="0" rtl="0">
              <a:lnSpc>
                <a:spcPct val="85000"/>
              </a:lnSpc>
              <a:spcBef>
                <a:spcPct val="30000"/>
              </a:spcBef>
              <a:buNone/>
            </a:pPr>
            <a:r>
              <a:rPr lang="fr-FR"/>
              <a:t>Topic 2.1</a:t>
            </a:r>
          </a:p>
          <a:p>
            <a:pPr lvl="1" rtl="0">
              <a:lnSpc>
                <a:spcPct val="85000"/>
              </a:lnSpc>
              <a:spcBef>
                <a:spcPct val="30000"/>
              </a:spcBef>
            </a:pPr>
            <a:r>
              <a:rPr lang="fr-FR"/>
              <a:t>Ask the students or have a class discussion</a:t>
            </a:r>
          </a:p>
          <a:p>
            <a:pPr lvl="2" rtl="0">
              <a:lnSpc>
                <a:spcPct val="85000"/>
              </a:lnSpc>
              <a:spcBef>
                <a:spcPct val="30000"/>
              </a:spcBef>
            </a:pPr>
            <a:r>
              <a:rPr lang="fr-FR"/>
              <a:t>What are the advantages and disadvantages of using a GUI interface or CLI?</a:t>
            </a:r>
          </a:p>
          <a:p>
            <a:pPr lvl="2" rtl="0">
              <a:lnSpc>
                <a:spcPct val="85000"/>
              </a:lnSpc>
              <a:spcBef>
                <a:spcPct val="30000"/>
              </a:spcBef>
            </a:pPr>
            <a:r>
              <a:rPr lang="fr-FR"/>
              <a:t>Why is SSH more important to use instead of Telnet?</a:t>
            </a:r>
          </a:p>
          <a:p>
            <a:pPr lvl="2" rtl="0">
              <a:lnSpc>
                <a:spcPct val="85000"/>
              </a:lnSpc>
              <a:spcBef>
                <a:spcPct val="30000"/>
              </a:spcBef>
            </a:pPr>
            <a:r>
              <a:rPr lang="fr-FR"/>
              <a:t>If available, show the class how to remotely access a switch by using a terminal emulation program such as Tera Term or PuTTY.  </a:t>
            </a:r>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55670768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9</TotalTime>
  <Words>7573</Words>
  <Application>Microsoft Office PowerPoint</Application>
  <PresentationFormat>Affichage à l'écran (16:9)</PresentationFormat>
  <Paragraphs>893</Paragraphs>
  <Slides>72</Slides>
  <Notes>70</Notes>
  <HiddenSlides>10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72</vt:i4>
      </vt:variant>
    </vt:vector>
  </HeadingPairs>
  <TitlesOfParts>
    <vt:vector size="78" baseType="lpstr">
      <vt:lpstr>Arial</vt:lpstr>
      <vt:lpstr>Calibri</vt:lpstr>
      <vt:lpstr>CiscoSans</vt:lpstr>
      <vt:lpstr>CiscoSans ExtraLight</vt:lpstr>
      <vt:lpstr>Wingdings</vt:lpstr>
      <vt:lpstr>Default Theme</vt:lpstr>
      <vt:lpstr>Module 2: Configuration des paramètres de base de commutateur et de périphérique final</vt:lpstr>
      <vt:lpstr>Instructor Materials – Module 2 Planning Guide</vt:lpstr>
      <vt:lpstr>À quoi s'attendre dans ce module?</vt:lpstr>
      <vt:lpstr>À quoi s'attendre dans ce module?</vt:lpstr>
      <vt:lpstr>Check Your Understanding</vt:lpstr>
      <vt:lpstr>Module 2: Activities</vt:lpstr>
      <vt:lpstr>Module 2: Activities (Cont.)</vt:lpstr>
      <vt:lpstr>Module 2: Activities (Cont.)</vt:lpstr>
      <vt:lpstr>Module 2: Best Practices</vt:lpstr>
      <vt:lpstr>Module 2: Best Practices (Cont.) </vt:lpstr>
      <vt:lpstr>Module 2: Best Practices (Cont.) </vt:lpstr>
      <vt:lpstr>Module 2: Best Practices (Cont.) </vt:lpstr>
      <vt:lpstr>Module 2: Configuration des paramètres de base de commutateur et de périphérique final</vt:lpstr>
      <vt:lpstr>Objectifs de ce module</vt:lpstr>
      <vt:lpstr>2.1 Accès à Cisco IOS</vt:lpstr>
      <vt:lpstr>Accès à Cisco IOS Systèmes d'exploitation</vt:lpstr>
      <vt:lpstr>Accès à Cisco IOS GUI</vt:lpstr>
      <vt:lpstr>Accès à Cisco IOS Objectif d'un système d'exploitation</vt:lpstr>
      <vt:lpstr>Accès à Cisco IOS  Méthodes d'accès</vt:lpstr>
      <vt:lpstr>Accès à Cisco IOS Programme d'émulation de Terminal</vt:lpstr>
      <vt:lpstr>2.2 Navigation IOS</vt:lpstr>
      <vt:lpstr>Navigation IOS   Principaux modes de commande</vt:lpstr>
      <vt:lpstr>Navigation IOS Mode de configuration et de sous-modes de configuration</vt:lpstr>
      <vt:lpstr>Navigation IOS Vidéo - Principaux modes de commande de la CLI d'IOS</vt:lpstr>
      <vt:lpstr>Navigation IOS Navigation entre les différents modes IOS</vt:lpstr>
      <vt:lpstr>Navigation IOS Navigation entre les différents modes IOS (Suite)</vt:lpstr>
      <vt:lpstr>Navigation IOS Vidéo - Navigation entre les différents modes IOS</vt:lpstr>
      <vt:lpstr>2.3 La Structure des commandes</vt:lpstr>
      <vt:lpstr>La Structure des commandes La Structure des commandes IOS de base</vt:lpstr>
      <vt:lpstr>La Structure des commandes Contrôleur de syntaxe de la commande IOS</vt:lpstr>
      <vt:lpstr>La Structure des commandes Vérification de la syntaxe de la commande IOS (suite.)</vt:lpstr>
      <vt:lpstr>La Structure des commandes Fonctionnalités d'aide d'IOS</vt:lpstr>
      <vt:lpstr>La Structure des commandes Vidéo - Aide contextuelle et vérificateur de syntaxe des commandes</vt:lpstr>
      <vt:lpstr>La Structure des commandes Touches d'accès rapide et raccourcis clavier</vt:lpstr>
      <vt:lpstr>La Structure des commandes Touches d'accès rapide et raccourcis clavier (suite.)</vt:lpstr>
      <vt:lpstr>La Structure des commandes Touches d'accès rapide et raccourcis clavier (suite.)</vt:lpstr>
      <vt:lpstr> La Structure des commandes  Vidéo - touches d'accès rapide et raccourcis clavier</vt:lpstr>
      <vt:lpstr>La Structure des commandes Packet Tracer - Naviguer dans Cisco IOS</vt:lpstr>
      <vt:lpstr>La Structure des commandes Travaux Pratiques — Naviguer dans l'IOS à l'aide de Term Tera pour la connectivité de la console</vt:lpstr>
      <vt:lpstr>2.4 Configuration de base des périphériques</vt:lpstr>
      <vt:lpstr>Configuration des périphériques de base Nom du périphérique</vt:lpstr>
      <vt:lpstr>Configuration des périphériques de base Recommandations relatives aux mots de passe forts</vt:lpstr>
      <vt:lpstr>Configuration des périphériques de base Configurer les mots de passe</vt:lpstr>
      <vt:lpstr>Configuration des périphériques de base Configurer les mots de passe (suite.)</vt:lpstr>
      <vt:lpstr>Configuration des périphériques de base Chiffrer les mots de passe</vt:lpstr>
      <vt:lpstr>Configuration des périphériques de base Messages de bannière</vt:lpstr>
      <vt:lpstr>Configuration des périphériques de base Vidéo - Accès administratif sécurisé à un commutateur</vt:lpstr>
      <vt:lpstr>2.5 Enregistrement des configurations</vt:lpstr>
      <vt:lpstr>Enregistrement des configurations Fichiers de configuration</vt:lpstr>
      <vt:lpstr>Enregistrement des configurations Modifier la configuration en cours</vt:lpstr>
      <vt:lpstr>Enregistrer les configuration Vidéo – Modifier la configuration en cours</vt:lpstr>
      <vt:lpstr>Enregistrement des configurations Capture de la configuration dans un fichier texte</vt:lpstr>
      <vt:lpstr>Enregistrement des configurations Capture de la configuration dans un fichier texte (suite)</vt:lpstr>
      <vt:lpstr>Enregistrement des configurations Packet Tracer - Configuration des paramètres initiaux du commutateur</vt:lpstr>
      <vt:lpstr>2.6 Ports et adresses</vt:lpstr>
      <vt:lpstr>Ports et adresses Présentation de l'adressage IP</vt:lpstr>
      <vt:lpstr>Ports et adresses Présentation de l'adressage IP (suite)</vt:lpstr>
      <vt:lpstr>Ports et adresses Interfaces et ports</vt:lpstr>
      <vt:lpstr>2.7 Configuration de l'adressage IP</vt:lpstr>
      <vt:lpstr>Configuration de l'adressage IP Configuration manuelle des adresses IP pour les périphériques finaux</vt:lpstr>
      <vt:lpstr>Configuration de l'adressage IP  Configuration automatique des adresses IP des périphériques finaux</vt:lpstr>
      <vt:lpstr>Configurez l'adressage IP Configuration de l'interface de commutateur virtuelle</vt:lpstr>
      <vt:lpstr>Configuration de l'adressage IP Packet Tracer - Mise en œuvre de la connectivité de base</vt:lpstr>
      <vt:lpstr>2.8 Vérification de la connectivité</vt:lpstr>
      <vt:lpstr>Vérification de la connectivité Vidéo - Tester l'attribution de l'interface</vt:lpstr>
      <vt:lpstr>Vérification de la connectivité Vidéo - Test de connectivité de bout en bout</vt:lpstr>
      <vt:lpstr>2.9 Module pratique et questionnaire</vt:lpstr>
      <vt:lpstr>Module pratique et questionnaire Packet Tracer - Configuration de base de commutateur et de périphérique final</vt:lpstr>
      <vt:lpstr>Module pratique et questionnaire Packet Tracer - Configuration de base de commutateur et de périphérique final</vt:lpstr>
      <vt:lpstr>Module Pratique et Questionnaire Qu'est-ce que j'ai appris dans ce module?</vt:lpstr>
      <vt:lpstr>Module 2 : Basic Switch and End Device Configuration New Terms and Commands</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Fabio PACE - DataSys</cp:lastModifiedBy>
  <cp:revision>224</cp:revision>
  <dcterms:created xsi:type="dcterms:W3CDTF">2019-10-18T06:21:22Z</dcterms:created>
  <dcterms:modified xsi:type="dcterms:W3CDTF">2022-02-19T13:04:42Z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